
<file path=[Content_Types].xml><?xml version="1.0" encoding="utf-8"?>
<Types xmlns="http://schemas.openxmlformats.org/package/2006/content-types"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870" r:id="rId1"/>
  </p:sldMasterIdLst>
  <p:sldIdLst>
    <p:sldId id="267" r:id="rId2"/>
    <p:sldId id="284" r:id="rId3"/>
    <p:sldId id="281" r:id="rId4"/>
    <p:sldId id="295" r:id="rId5"/>
    <p:sldId id="287" r:id="rId6"/>
    <p:sldId id="293" r:id="rId7"/>
    <p:sldId id="292" r:id="rId8"/>
    <p:sldId id="278" r:id="rId9"/>
    <p:sldId id="296" r:id="rId10"/>
    <p:sldId id="282" r:id="rId11"/>
    <p:sldId id="273" r:id="rId12"/>
    <p:sldId id="258" r:id="rId13"/>
    <p:sldId id="269" r:id="rId14"/>
    <p:sldId id="270" r:id="rId15"/>
    <p:sldId id="283" r:id="rId16"/>
    <p:sldId id="288" r:id="rId17"/>
    <p:sldId id="294" r:id="rId18"/>
    <p:sldId id="274" r:id="rId19"/>
    <p:sldId id="28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E4A8B7-4B9D-4B12-A096-1225F35CFEF1}">
          <p14:sldIdLst>
            <p14:sldId id="267"/>
            <p14:sldId id="284"/>
            <p14:sldId id="281"/>
            <p14:sldId id="295"/>
            <p14:sldId id="287"/>
            <p14:sldId id="293"/>
            <p14:sldId id="292"/>
            <p14:sldId id="278"/>
            <p14:sldId id="296"/>
            <p14:sldId id="282"/>
            <p14:sldId id="273"/>
            <p14:sldId id="258"/>
            <p14:sldId id="269"/>
            <p14:sldId id="270"/>
            <p14:sldId id="283"/>
            <p14:sldId id="288"/>
            <p14:sldId id="294"/>
            <p14:sldId id="274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E2E2"/>
    <a:srgbClr val="FFFFB9"/>
    <a:srgbClr val="CCFF99"/>
    <a:srgbClr val="DAFEBA"/>
    <a:srgbClr val="EEEEEE"/>
    <a:srgbClr val="5FCBEF"/>
    <a:srgbClr val="FFFF9B"/>
    <a:srgbClr val="FFFF66"/>
    <a:srgbClr val="008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01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9T13:42:04.273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9T13:42:04.273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C0AB-BC9B-4E5A-B07A-A69739450373}" type="datetimeFigureOut">
              <a:rPr lang="he-IL" smtClean="0"/>
              <a:t>ד'/אב/תשפ"ה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A2E20-59C2-45D1-91D3-A70282D487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06749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C0AB-BC9B-4E5A-B07A-A69739450373}" type="datetimeFigureOut">
              <a:rPr lang="he-IL" smtClean="0"/>
              <a:t>ד'/אב/תשפ"ה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A2E20-59C2-45D1-91D3-A70282D487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84587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C0AB-BC9B-4E5A-B07A-A69739450373}" type="datetimeFigureOut">
              <a:rPr lang="he-IL" smtClean="0"/>
              <a:t>ד'/אב/תשפ"ה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A2E20-59C2-45D1-91D3-A70282D487DC}" type="slidenum">
              <a:rPr lang="he-IL" smtClean="0"/>
              <a:t>‹#›</a:t>
            </a:fld>
            <a:endParaRPr lang="he-IL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829408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C0AB-BC9B-4E5A-B07A-A69739450373}" type="datetimeFigureOut">
              <a:rPr lang="he-IL" smtClean="0"/>
              <a:t>ד'/אב/תשפ"ה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A2E20-59C2-45D1-91D3-A70282D487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882939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C0AB-BC9B-4E5A-B07A-A69739450373}" type="datetimeFigureOut">
              <a:rPr lang="he-IL" smtClean="0"/>
              <a:t>ד'/אב/תשפ"ה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A2E20-59C2-45D1-91D3-A70282D487DC}" type="slidenum">
              <a:rPr lang="he-IL" smtClean="0"/>
              <a:t>‹#›</a:t>
            </a:fld>
            <a:endParaRPr lang="he-IL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996536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C0AB-BC9B-4E5A-B07A-A69739450373}" type="datetimeFigureOut">
              <a:rPr lang="he-IL" smtClean="0"/>
              <a:t>ד'/אב/תשפ"ה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A2E20-59C2-45D1-91D3-A70282D487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283523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C0AB-BC9B-4E5A-B07A-A69739450373}" type="datetimeFigureOut">
              <a:rPr lang="he-IL" smtClean="0"/>
              <a:t>ד'/אב/תשפ"ה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A2E20-59C2-45D1-91D3-A70282D487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436362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C0AB-BC9B-4E5A-B07A-A69739450373}" type="datetimeFigureOut">
              <a:rPr lang="he-IL" smtClean="0"/>
              <a:t>ד'/אב/תשפ"ה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A2E20-59C2-45D1-91D3-A70282D487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710487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E64D314-A710-48DE-8187-89FFC063AEFE}"/>
              </a:ext>
            </a:extLst>
          </p:cNvPr>
          <p:cNvSpPr/>
          <p:nvPr userDrawn="1"/>
        </p:nvSpPr>
        <p:spPr>
          <a:xfrm>
            <a:off x="0" y="5073741"/>
            <a:ext cx="12192000" cy="17842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109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0102CF-3DC1-4FBF-A6B6-7990E98E434C}"/>
              </a:ext>
            </a:extLst>
          </p:cNvPr>
          <p:cNvSpPr/>
          <p:nvPr userDrawn="1"/>
        </p:nvSpPr>
        <p:spPr>
          <a:xfrm>
            <a:off x="0" y="6605081"/>
            <a:ext cx="12192000" cy="276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4E7073-04D6-4156-BAD6-03D7742E4277}"/>
              </a:ext>
            </a:extLst>
          </p:cNvPr>
          <p:cNvSpPr/>
          <p:nvPr userDrawn="1"/>
        </p:nvSpPr>
        <p:spPr>
          <a:xfrm>
            <a:off x="0" y="0"/>
            <a:ext cx="12192000" cy="778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05B5919-1260-4929-BF92-B5876842C4C1}"/>
              </a:ext>
            </a:extLst>
          </p:cNvPr>
          <p:cNvSpPr/>
          <p:nvPr userDrawn="1"/>
        </p:nvSpPr>
        <p:spPr>
          <a:xfrm rot="10800000">
            <a:off x="5920902" y="0"/>
            <a:ext cx="350196" cy="30189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317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112FC24-B0BB-43AE-AB6F-2F8A6318C976}"/>
              </a:ext>
            </a:extLst>
          </p:cNvPr>
          <p:cNvGrpSpPr/>
          <p:nvPr userDrawn="1"/>
        </p:nvGrpSpPr>
        <p:grpSpPr>
          <a:xfrm flipH="1">
            <a:off x="486250" y="477136"/>
            <a:ext cx="11704320" cy="5935130"/>
            <a:chOff x="-161213" y="477136"/>
            <a:chExt cx="11704320" cy="593513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02B0099-32CD-4A9E-A010-EB75F1B7AD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477136"/>
              <a:ext cx="11704320" cy="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6FFECB2-D63A-4DED-B565-1B5EC1C6DBC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543107" y="477136"/>
              <a:ext cx="0" cy="593513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23856D-6F4B-428C-8039-92BC2469A81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6392850"/>
              <a:ext cx="11704320" cy="13272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913480D-83E6-465D-B9EC-FA0799699FB0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268686" y="0"/>
            <a:ext cx="6923314" cy="6858000"/>
          </a:xfrm>
          <a:custGeom>
            <a:avLst/>
            <a:gdLst>
              <a:gd name="connsiteX0" fmla="*/ 1714500 w 6923314"/>
              <a:gd name="connsiteY0" fmla="*/ 0 h 6858000"/>
              <a:gd name="connsiteX1" fmla="*/ 6923314 w 6923314"/>
              <a:gd name="connsiteY1" fmla="*/ 0 h 6858000"/>
              <a:gd name="connsiteX2" fmla="*/ 6923314 w 6923314"/>
              <a:gd name="connsiteY2" fmla="*/ 1637212 h 6858000"/>
              <a:gd name="connsiteX3" fmla="*/ 5618117 w 6923314"/>
              <a:gd name="connsiteY3" fmla="*/ 6858000 h 6858000"/>
              <a:gd name="connsiteX4" fmla="*/ 0 w 692331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3314" h="6858000">
                <a:moveTo>
                  <a:pt x="1714500" y="0"/>
                </a:moveTo>
                <a:lnTo>
                  <a:pt x="6923314" y="0"/>
                </a:lnTo>
                <a:lnTo>
                  <a:pt x="6923314" y="1637212"/>
                </a:lnTo>
                <a:lnTo>
                  <a:pt x="561811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1279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C0AB-BC9B-4E5A-B07A-A69739450373}" type="datetimeFigureOut">
              <a:rPr lang="he-IL" smtClean="0"/>
              <a:t>ד'/אב/תשפ"ה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A2E20-59C2-45D1-91D3-A70282D487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427338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xagon 7">
            <a:extLst>
              <a:ext uri="{FF2B5EF4-FFF2-40B4-BE49-F238E27FC236}">
                <a16:creationId xmlns:a16="http://schemas.microsoft.com/office/drawing/2014/main" id="{81307760-051C-4C15-A332-4E9693E15B43}"/>
              </a:ext>
            </a:extLst>
          </p:cNvPr>
          <p:cNvSpPr/>
          <p:nvPr userDrawn="1"/>
        </p:nvSpPr>
        <p:spPr>
          <a:xfrm>
            <a:off x="627017" y="2679826"/>
            <a:ext cx="11037601" cy="165874"/>
          </a:xfrm>
          <a:custGeom>
            <a:avLst/>
            <a:gdLst/>
            <a:ahLst/>
            <a:cxnLst/>
            <a:rect l="l" t="t" r="r" b="b"/>
            <a:pathLst>
              <a:path w="8352928" h="576064">
                <a:moveTo>
                  <a:pt x="0" y="0"/>
                </a:moveTo>
                <a:lnTo>
                  <a:pt x="7704856" y="0"/>
                </a:lnTo>
                <a:lnTo>
                  <a:pt x="7776864" y="0"/>
                </a:lnTo>
                <a:lnTo>
                  <a:pt x="8208912" y="0"/>
                </a:lnTo>
                <a:lnTo>
                  <a:pt x="8352928" y="288032"/>
                </a:lnTo>
                <a:lnTo>
                  <a:pt x="8208912" y="576064"/>
                </a:lnTo>
                <a:lnTo>
                  <a:pt x="7776864" y="576064"/>
                </a:lnTo>
                <a:lnTo>
                  <a:pt x="7704856" y="576064"/>
                </a:lnTo>
                <a:lnTo>
                  <a:pt x="0" y="57606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840A11CA-422C-4A04-8A4D-FAF2E080A4B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06725" y="1826763"/>
            <a:ext cx="1872000" cy="1872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 rtl="0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D8A55DD-EC4E-441F-81AD-8EA8BB43D1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97595" y="1826763"/>
            <a:ext cx="1872000" cy="1872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4C0EFF93-9B49-4BDB-8D8F-A9173DC17B6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802160" y="1826763"/>
            <a:ext cx="1872000" cy="1872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27EEFC-6B81-4FCF-8608-B01244E803FE}"/>
              </a:ext>
            </a:extLst>
          </p:cNvPr>
          <p:cNvSpPr/>
          <p:nvPr userDrawn="1"/>
        </p:nvSpPr>
        <p:spPr>
          <a:xfrm>
            <a:off x="6567989" y="4207989"/>
            <a:ext cx="2088000" cy="36004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800" dirty="0">
              <a:solidFill>
                <a:srgbClr val="262626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610D67-A5B6-4309-B89A-8A1072CFBDFF}"/>
              </a:ext>
            </a:extLst>
          </p:cNvPr>
          <p:cNvSpPr/>
          <p:nvPr userDrawn="1"/>
        </p:nvSpPr>
        <p:spPr>
          <a:xfrm>
            <a:off x="1050062" y="4207989"/>
            <a:ext cx="2088000" cy="360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800" dirty="0">
              <a:solidFill>
                <a:srgbClr val="262626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60E14D-DED8-4BDC-9BA4-11EC795C536A}"/>
              </a:ext>
            </a:extLst>
          </p:cNvPr>
          <p:cNvSpPr/>
          <p:nvPr userDrawn="1"/>
        </p:nvSpPr>
        <p:spPr>
          <a:xfrm>
            <a:off x="3694160" y="4207989"/>
            <a:ext cx="2088000" cy="3600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800" dirty="0">
              <a:solidFill>
                <a:srgbClr val="262626"/>
              </a:solidFill>
            </a:endParaRP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F0494C1-45DC-4230-8D7B-EDFD8F3C40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83D185-DFB2-42F1-9BBA-3E1F4BB1E702}"/>
              </a:ext>
            </a:extLst>
          </p:cNvPr>
          <p:cNvSpPr/>
          <p:nvPr userDrawn="1"/>
        </p:nvSpPr>
        <p:spPr>
          <a:xfrm>
            <a:off x="0" y="6605081"/>
            <a:ext cx="12192000" cy="276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6B6611-3E7E-499A-814C-DC0D6919B6FB}"/>
              </a:ext>
            </a:extLst>
          </p:cNvPr>
          <p:cNvSpPr/>
          <p:nvPr userDrawn="1"/>
        </p:nvSpPr>
        <p:spPr>
          <a:xfrm>
            <a:off x="0" y="0"/>
            <a:ext cx="12192000" cy="778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624EA248-E326-48AF-AA36-DAF279AEC15F}"/>
              </a:ext>
            </a:extLst>
          </p:cNvPr>
          <p:cNvSpPr/>
          <p:nvPr userDrawn="1"/>
        </p:nvSpPr>
        <p:spPr>
          <a:xfrm rot="10800000">
            <a:off x="5920902" y="0"/>
            <a:ext cx="350196" cy="30189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7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C0AB-BC9B-4E5A-B07A-A69739450373}" type="datetimeFigureOut">
              <a:rPr lang="he-IL" smtClean="0"/>
              <a:t>ד'/אב/תשפ"ה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A2E20-59C2-45D1-91D3-A70282D487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57518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C0AB-BC9B-4E5A-B07A-A69739450373}" type="datetimeFigureOut">
              <a:rPr lang="he-IL" smtClean="0"/>
              <a:t>ד'/אב/תשפ"ה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A2E20-59C2-45D1-91D3-A70282D487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78933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C0AB-BC9B-4E5A-B07A-A69739450373}" type="datetimeFigureOut">
              <a:rPr lang="he-IL" smtClean="0"/>
              <a:t>ד'/אב/תשפ"ה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A2E20-59C2-45D1-91D3-A70282D487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44244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C0AB-BC9B-4E5A-B07A-A69739450373}" type="datetimeFigureOut">
              <a:rPr lang="he-IL" smtClean="0"/>
              <a:t>ד'/אב/תשפ"ה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A2E20-59C2-45D1-91D3-A70282D487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64599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C0AB-BC9B-4E5A-B07A-A69739450373}" type="datetimeFigureOut">
              <a:rPr lang="he-IL" smtClean="0"/>
              <a:t>ד'/אב/תשפ"ה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A2E20-59C2-45D1-91D3-A70282D487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5217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C0AB-BC9B-4E5A-B07A-A69739450373}" type="datetimeFigureOut">
              <a:rPr lang="he-IL" smtClean="0"/>
              <a:t>ד'/אב/תשפ"ה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A2E20-59C2-45D1-91D3-A70282D487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85722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A2E20-59C2-45D1-91D3-A70282D487DC}" type="slidenum">
              <a:rPr lang="he-IL" smtClean="0"/>
              <a:t>‹#›</a:t>
            </a:fld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C0AB-BC9B-4E5A-B07A-A69739450373}" type="datetimeFigureOut">
              <a:rPr lang="he-IL" smtClean="0"/>
              <a:t>ד'/אב/תשפ"ה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39641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CC0AB-BC9B-4E5A-B07A-A69739450373}" type="datetimeFigureOut">
              <a:rPr lang="he-IL" smtClean="0"/>
              <a:t>ד'/אב/תשפ"ה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B7A2E20-59C2-45D1-91D3-A70282D487D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19052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  <p:sldLayoutId id="2147483882" r:id="rId12"/>
    <p:sldLayoutId id="2147483883" r:id="rId13"/>
    <p:sldLayoutId id="2147483884" r:id="rId14"/>
    <p:sldLayoutId id="2147483885" r:id="rId15"/>
    <p:sldLayoutId id="2147483886" r:id="rId16"/>
    <p:sldLayoutId id="2147483887" r:id="rId17"/>
    <p:sldLayoutId id="2147483888" r:id="rId18"/>
    <p:sldLayoutId id="2147483889" r:id="rId19"/>
    <p:sldLayoutId id="2147483891" r:id="rId20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paces/yassonee/chest" TargetMode="External"/><Relationship Id="rId2" Type="http://schemas.openxmlformats.org/officeDocument/2006/relationships/hyperlink" Target="https://huggingface.co/codewithdark/vit-chest-xray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tawsifurrahman/covid19-radiography-database" TargetMode="External"/><Relationship Id="rId2" Type="http://schemas.openxmlformats.org/officeDocument/2006/relationships/hyperlink" Target="https://www.kaggle.com/datasets/paultimothymooney/chest-xray-pneumonia" TargetMode="Externa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90D54D9-55DA-481B-B13E-D2348E6382B1}"/>
              </a:ext>
            </a:extLst>
          </p:cNvPr>
          <p:cNvSpPr txBox="1"/>
          <p:nvPr/>
        </p:nvSpPr>
        <p:spPr>
          <a:xfrm>
            <a:off x="764787" y="5166507"/>
            <a:ext cx="6155104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Diagnosing chest X-rays using deep learning</a:t>
            </a:r>
            <a:endParaRPr lang="ko-KR" altLang="en-US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23070A8-164E-446C-B048-5EFBB57FA827}"/>
              </a:ext>
            </a:extLst>
          </p:cNvPr>
          <p:cNvGrpSpPr/>
          <p:nvPr/>
        </p:nvGrpSpPr>
        <p:grpSpPr>
          <a:xfrm>
            <a:off x="764786" y="952982"/>
            <a:ext cx="10165285" cy="3774644"/>
            <a:chOff x="352044" y="954243"/>
            <a:chExt cx="8131385" cy="456732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0EBE549-0762-43B4-95E7-CC02F23EA21F}"/>
                </a:ext>
              </a:extLst>
            </p:cNvPr>
            <p:cNvSpPr txBox="1"/>
            <p:nvPr/>
          </p:nvSpPr>
          <p:spPr>
            <a:xfrm>
              <a:off x="352044" y="954243"/>
              <a:ext cx="8131385" cy="134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6600" b="1" dirty="0">
                  <a:cs typeface="Arial" pitchFamily="34" charset="0"/>
                </a:rPr>
                <a:t>X-Ray Classification</a:t>
              </a:r>
              <a:endParaRPr lang="ko-KR" altLang="en-US" sz="6600" b="1" dirty="0"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8CD6A9-FB77-4C74-A371-0EF7CFAF2DCE}"/>
                </a:ext>
              </a:extLst>
            </p:cNvPr>
            <p:cNvSpPr txBox="1"/>
            <p:nvPr/>
          </p:nvSpPr>
          <p:spPr>
            <a:xfrm>
              <a:off x="352044" y="3547793"/>
              <a:ext cx="5424358" cy="197377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5000" b="1" dirty="0">
                  <a:cs typeface="Arial" pitchFamily="34" charset="0"/>
                </a:rPr>
                <a:t>Eliyahu Rosenfeld, Guy Itzhaki</a:t>
              </a:r>
              <a:endParaRPr lang="ko-KR" altLang="en-US" sz="5000" b="1" dirty="0"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285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90D54D9-55DA-481B-B13E-D2348E6382B1}"/>
              </a:ext>
            </a:extLst>
          </p:cNvPr>
          <p:cNvSpPr txBox="1"/>
          <p:nvPr/>
        </p:nvSpPr>
        <p:spPr>
          <a:xfrm>
            <a:off x="1159068" y="5538540"/>
            <a:ext cx="741448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200" b="1" dirty="0">
                <a:solidFill>
                  <a:schemeClr val="accent6"/>
                </a:solidFill>
                <a:cs typeface="Arial" pitchFamily="34" charset="0"/>
              </a:rPr>
              <a:t>How we built our CNN</a:t>
            </a:r>
            <a:endParaRPr lang="ko-KR" altLang="en-US" sz="2200" b="1" dirty="0">
              <a:solidFill>
                <a:schemeClr val="accent6"/>
              </a:solidFill>
              <a:cs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23070A8-164E-446C-B048-5EFBB57FA827}"/>
              </a:ext>
            </a:extLst>
          </p:cNvPr>
          <p:cNvGrpSpPr/>
          <p:nvPr/>
        </p:nvGrpSpPr>
        <p:grpSpPr>
          <a:xfrm>
            <a:off x="1979802" y="475861"/>
            <a:ext cx="8377827" cy="3433065"/>
            <a:chOff x="352044" y="2761104"/>
            <a:chExt cx="7545930" cy="300262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0EBE549-0762-43B4-95E7-CC02F23EA21F}"/>
                </a:ext>
              </a:extLst>
            </p:cNvPr>
            <p:cNvSpPr txBox="1"/>
            <p:nvPr/>
          </p:nvSpPr>
          <p:spPr>
            <a:xfrm>
              <a:off x="352045" y="2761104"/>
              <a:ext cx="6155104" cy="13406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6600" b="1" dirty="0">
                  <a:solidFill>
                    <a:schemeClr val="accent2"/>
                  </a:solidFill>
                  <a:cs typeface="Arial" pitchFamily="34" charset="0"/>
                </a:rPr>
                <a:t>Part 2:</a:t>
              </a:r>
              <a:endParaRPr lang="ko-KR" altLang="en-US" sz="66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8CD6A9-FB77-4C74-A371-0EF7CFAF2DCE}"/>
                </a:ext>
              </a:extLst>
            </p:cNvPr>
            <p:cNvSpPr txBox="1"/>
            <p:nvPr/>
          </p:nvSpPr>
          <p:spPr>
            <a:xfrm>
              <a:off x="352044" y="4794653"/>
              <a:ext cx="7545930" cy="96907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6600" b="1" dirty="0">
                  <a:solidFill>
                    <a:schemeClr val="accent2"/>
                  </a:solidFill>
                  <a:cs typeface="Arial" pitchFamily="34" charset="0"/>
                </a:rPr>
                <a:t>Our network</a:t>
              </a:r>
              <a:endParaRPr lang="ko-KR" altLang="en-US" sz="66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165FE4-7624-4339-ABA8-BF751B0D39B7}"/>
              </a:ext>
            </a:extLst>
          </p:cNvPr>
          <p:cNvCxnSpPr/>
          <p:nvPr/>
        </p:nvCxnSpPr>
        <p:spPr>
          <a:xfrm>
            <a:off x="1159068" y="1885929"/>
            <a:ext cx="8908663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434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78517" y="1025782"/>
            <a:ext cx="11573197" cy="724247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Transfer Learning</a:t>
            </a:r>
          </a:p>
        </p:txBody>
      </p:sp>
      <p:grpSp>
        <p:nvGrpSpPr>
          <p:cNvPr id="10" name="Graphic 3">
            <a:extLst>
              <a:ext uri="{FF2B5EF4-FFF2-40B4-BE49-F238E27FC236}">
                <a16:creationId xmlns:a16="http://schemas.microsoft.com/office/drawing/2014/main" id="{09B25053-BA16-4B61-893E-F4CC944B4E25}"/>
              </a:ext>
            </a:extLst>
          </p:cNvPr>
          <p:cNvGrpSpPr/>
          <p:nvPr/>
        </p:nvGrpSpPr>
        <p:grpSpPr>
          <a:xfrm>
            <a:off x="3639204" y="2808354"/>
            <a:ext cx="2752673" cy="2201389"/>
            <a:chOff x="3656890" y="2565163"/>
            <a:chExt cx="2752673" cy="2201389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A39B5FB-8974-494C-B159-2E4C58A2A775}"/>
                </a:ext>
              </a:extLst>
            </p:cNvPr>
            <p:cNvSpPr/>
            <p:nvPr/>
          </p:nvSpPr>
          <p:spPr>
            <a:xfrm>
              <a:off x="3677483" y="2751834"/>
              <a:ext cx="2724868" cy="2012313"/>
            </a:xfrm>
            <a:custGeom>
              <a:avLst/>
              <a:gdLst>
                <a:gd name="connsiteX0" fmla="*/ 2117595 w 2724868"/>
                <a:gd name="connsiteY0" fmla="*/ 160419 h 2012312"/>
                <a:gd name="connsiteX1" fmla="*/ 2702422 w 2724868"/>
                <a:gd name="connsiteY1" fmla="*/ 1009913 h 2012312"/>
                <a:gd name="connsiteX2" fmla="*/ 2030473 w 2724868"/>
                <a:gd name="connsiteY2" fmla="*/ 1982305 h 2012312"/>
                <a:gd name="connsiteX3" fmla="*/ 23895 w 2724868"/>
                <a:gd name="connsiteY3" fmla="*/ 1982305 h 2012312"/>
                <a:gd name="connsiteX4" fmla="*/ 691209 w 2724868"/>
                <a:gd name="connsiteY4" fmla="*/ 1008562 h 2012312"/>
                <a:gd name="connsiteX5" fmla="*/ 23895 w 2724868"/>
                <a:gd name="connsiteY5" fmla="*/ 34819 h 2012312"/>
                <a:gd name="connsiteX6" fmla="*/ 1987839 w 2724868"/>
                <a:gd name="connsiteY6" fmla="*/ 34819 h 201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24868" h="2012312">
                  <a:moveTo>
                    <a:pt x="2117595" y="160419"/>
                  </a:moveTo>
                  <a:lnTo>
                    <a:pt x="2702422" y="1009913"/>
                  </a:lnTo>
                  <a:lnTo>
                    <a:pt x="2030473" y="1982305"/>
                  </a:lnTo>
                  <a:lnTo>
                    <a:pt x="23895" y="1982305"/>
                  </a:lnTo>
                  <a:lnTo>
                    <a:pt x="691209" y="1008562"/>
                  </a:lnTo>
                  <a:lnTo>
                    <a:pt x="23895" y="34819"/>
                  </a:lnTo>
                  <a:lnTo>
                    <a:pt x="1987839" y="34819"/>
                  </a:lnTo>
                </a:path>
              </a:pathLst>
            </a:custGeom>
            <a:noFill/>
            <a:ln w="32742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8294EC3-F055-4B15-8833-AAEA2A43F2E2}"/>
                </a:ext>
              </a:extLst>
            </p:cNvPr>
            <p:cNvSpPr/>
            <p:nvPr/>
          </p:nvSpPr>
          <p:spPr>
            <a:xfrm>
              <a:off x="5494062" y="2530344"/>
              <a:ext cx="231706" cy="499702"/>
            </a:xfrm>
            <a:custGeom>
              <a:avLst/>
              <a:gdLst>
                <a:gd name="connsiteX0" fmla="*/ 48919 w 231706"/>
                <a:gd name="connsiteY0" fmla="*/ 476447 h 499701"/>
                <a:gd name="connsiteX1" fmla="*/ 23895 w 231706"/>
                <a:gd name="connsiteY1" fmla="*/ 437281 h 499701"/>
                <a:gd name="connsiteX2" fmla="*/ 157358 w 231706"/>
                <a:gd name="connsiteY2" fmla="*/ 256308 h 499701"/>
                <a:gd name="connsiteX3" fmla="*/ 23895 w 231706"/>
                <a:gd name="connsiteY3" fmla="*/ 73985 h 499701"/>
                <a:gd name="connsiteX4" fmla="*/ 48919 w 231706"/>
                <a:gd name="connsiteY4" fmla="*/ 34819 h 499701"/>
                <a:gd name="connsiteX5" fmla="*/ 212040 w 231706"/>
                <a:gd name="connsiteY5" fmla="*/ 256308 h 499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1706" h="499701">
                  <a:moveTo>
                    <a:pt x="48919" y="476447"/>
                  </a:moveTo>
                  <a:lnTo>
                    <a:pt x="23895" y="437281"/>
                  </a:lnTo>
                  <a:lnTo>
                    <a:pt x="157358" y="256308"/>
                  </a:lnTo>
                  <a:lnTo>
                    <a:pt x="23895" y="73985"/>
                  </a:lnTo>
                  <a:lnTo>
                    <a:pt x="48919" y="34819"/>
                  </a:lnTo>
                  <a:lnTo>
                    <a:pt x="212040" y="256308"/>
                  </a:lnTo>
                  <a:close/>
                </a:path>
              </a:pathLst>
            </a:custGeom>
            <a:solidFill>
              <a:schemeClr val="accent2"/>
            </a:solidFill>
            <a:ln w="32742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Graphic 2">
            <a:extLst>
              <a:ext uri="{FF2B5EF4-FFF2-40B4-BE49-F238E27FC236}">
                <a16:creationId xmlns:a16="http://schemas.microsoft.com/office/drawing/2014/main" id="{F98E7385-E523-4EB9-9452-744C640EBCCB}"/>
              </a:ext>
            </a:extLst>
          </p:cNvPr>
          <p:cNvGrpSpPr/>
          <p:nvPr/>
        </p:nvGrpSpPr>
        <p:grpSpPr>
          <a:xfrm>
            <a:off x="1041919" y="2808354"/>
            <a:ext cx="2752673" cy="2201389"/>
            <a:chOff x="1092030" y="2565163"/>
            <a:chExt cx="2752673" cy="220138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98416A7-B934-45C7-B6A8-BD7522442410}"/>
                </a:ext>
              </a:extLst>
            </p:cNvPr>
            <p:cNvSpPr/>
            <p:nvPr/>
          </p:nvSpPr>
          <p:spPr>
            <a:xfrm>
              <a:off x="1112623" y="2751834"/>
              <a:ext cx="2724868" cy="2012313"/>
            </a:xfrm>
            <a:custGeom>
              <a:avLst/>
              <a:gdLst>
                <a:gd name="connsiteX0" fmla="*/ 2117595 w 2724868"/>
                <a:gd name="connsiteY0" fmla="*/ 160419 h 2012312"/>
                <a:gd name="connsiteX1" fmla="*/ 2702422 w 2724868"/>
                <a:gd name="connsiteY1" fmla="*/ 1009913 h 2012312"/>
                <a:gd name="connsiteX2" fmla="*/ 2030473 w 2724868"/>
                <a:gd name="connsiteY2" fmla="*/ 1982305 h 2012312"/>
                <a:gd name="connsiteX3" fmla="*/ 23895 w 2724868"/>
                <a:gd name="connsiteY3" fmla="*/ 1982305 h 2012312"/>
                <a:gd name="connsiteX4" fmla="*/ 691209 w 2724868"/>
                <a:gd name="connsiteY4" fmla="*/ 1008562 h 2012312"/>
                <a:gd name="connsiteX5" fmla="*/ 23895 w 2724868"/>
                <a:gd name="connsiteY5" fmla="*/ 34819 h 2012312"/>
                <a:gd name="connsiteX6" fmla="*/ 1987839 w 2724868"/>
                <a:gd name="connsiteY6" fmla="*/ 34819 h 201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24868" h="2012312">
                  <a:moveTo>
                    <a:pt x="2117595" y="160419"/>
                  </a:moveTo>
                  <a:lnTo>
                    <a:pt x="2702422" y="1009913"/>
                  </a:lnTo>
                  <a:lnTo>
                    <a:pt x="2030473" y="1982305"/>
                  </a:lnTo>
                  <a:lnTo>
                    <a:pt x="23895" y="1982305"/>
                  </a:lnTo>
                  <a:lnTo>
                    <a:pt x="691209" y="1008562"/>
                  </a:lnTo>
                  <a:lnTo>
                    <a:pt x="23895" y="34819"/>
                  </a:lnTo>
                  <a:lnTo>
                    <a:pt x="1987839" y="34819"/>
                  </a:lnTo>
                </a:path>
              </a:pathLst>
            </a:custGeom>
            <a:noFill/>
            <a:ln w="32742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FACEF65-623A-4F14-BBBC-6BCBB30DCDFC}"/>
                </a:ext>
              </a:extLst>
            </p:cNvPr>
            <p:cNvSpPr/>
            <p:nvPr/>
          </p:nvSpPr>
          <p:spPr>
            <a:xfrm>
              <a:off x="2929202" y="2530344"/>
              <a:ext cx="231706" cy="499702"/>
            </a:xfrm>
            <a:custGeom>
              <a:avLst/>
              <a:gdLst>
                <a:gd name="connsiteX0" fmla="*/ 48919 w 231706"/>
                <a:gd name="connsiteY0" fmla="*/ 476447 h 499701"/>
                <a:gd name="connsiteX1" fmla="*/ 23895 w 231706"/>
                <a:gd name="connsiteY1" fmla="*/ 437281 h 499701"/>
                <a:gd name="connsiteX2" fmla="*/ 157358 w 231706"/>
                <a:gd name="connsiteY2" fmla="*/ 256308 h 499701"/>
                <a:gd name="connsiteX3" fmla="*/ 23895 w 231706"/>
                <a:gd name="connsiteY3" fmla="*/ 73985 h 499701"/>
                <a:gd name="connsiteX4" fmla="*/ 48919 w 231706"/>
                <a:gd name="connsiteY4" fmla="*/ 34819 h 499701"/>
                <a:gd name="connsiteX5" fmla="*/ 212040 w 231706"/>
                <a:gd name="connsiteY5" fmla="*/ 256308 h 499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1706" h="499701">
                  <a:moveTo>
                    <a:pt x="48919" y="476447"/>
                  </a:moveTo>
                  <a:lnTo>
                    <a:pt x="23895" y="437281"/>
                  </a:lnTo>
                  <a:lnTo>
                    <a:pt x="157358" y="256308"/>
                  </a:lnTo>
                  <a:lnTo>
                    <a:pt x="23895" y="73985"/>
                  </a:lnTo>
                  <a:lnTo>
                    <a:pt x="48919" y="34819"/>
                  </a:lnTo>
                  <a:lnTo>
                    <a:pt x="212040" y="256308"/>
                  </a:lnTo>
                  <a:close/>
                </a:path>
              </a:pathLst>
            </a:custGeom>
            <a:solidFill>
              <a:schemeClr val="accent1"/>
            </a:solidFill>
            <a:ln w="32742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165B66-7993-4604-96FF-04F123D0763C}"/>
              </a:ext>
            </a:extLst>
          </p:cNvPr>
          <p:cNvGrpSpPr/>
          <p:nvPr/>
        </p:nvGrpSpPr>
        <p:grpSpPr>
          <a:xfrm>
            <a:off x="1750846" y="3273237"/>
            <a:ext cx="1561410" cy="1084161"/>
            <a:chOff x="1985511" y="4307149"/>
            <a:chExt cx="7456448" cy="1084161"/>
          </a:xfrm>
          <a:noFill/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BF3908B-63C1-4653-A095-F09C1E369A77}"/>
                </a:ext>
              </a:extLst>
            </p:cNvPr>
            <p:cNvSpPr txBox="1"/>
            <p:nvPr/>
          </p:nvSpPr>
          <p:spPr>
            <a:xfrm>
              <a:off x="1985511" y="4560313"/>
              <a:ext cx="7456443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Arial" pitchFamily="34" charset="0"/>
                  <a:cs typeface="Arial" pitchFamily="34" charset="0"/>
                </a:rPr>
                <a:t>Choosing a network and adapting the pictures to be its’ input</a:t>
              </a:r>
              <a:endParaRPr lang="ko-KR" altLang="en-US" sz="12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B806031-B23C-40E2-827F-3643C94DFF06}"/>
                </a:ext>
              </a:extLst>
            </p:cNvPr>
            <p:cNvSpPr txBox="1"/>
            <p:nvPr/>
          </p:nvSpPr>
          <p:spPr>
            <a:xfrm>
              <a:off x="1985516" y="4307149"/>
              <a:ext cx="7456443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 </a:t>
              </a:r>
              <a:endParaRPr lang="ko-KR" altLang="en-US" sz="12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D5C9FEE-3B20-450A-A559-595A8C1FEEAA}"/>
              </a:ext>
            </a:extLst>
          </p:cNvPr>
          <p:cNvGrpSpPr/>
          <p:nvPr/>
        </p:nvGrpSpPr>
        <p:grpSpPr>
          <a:xfrm>
            <a:off x="4424364" y="3172676"/>
            <a:ext cx="5877497" cy="1220544"/>
            <a:chOff x="1985516" y="3686769"/>
            <a:chExt cx="28067742" cy="1220544"/>
          </a:xfrm>
          <a:noFill/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561A7D8-08A2-442A-8210-5D6AC85D1682}"/>
                </a:ext>
              </a:extLst>
            </p:cNvPr>
            <p:cNvSpPr txBox="1"/>
            <p:nvPr/>
          </p:nvSpPr>
          <p:spPr>
            <a:xfrm>
              <a:off x="1985516" y="4260982"/>
              <a:ext cx="7456444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accent2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Choosing layers to keep or retrain, freeze or unfreeze</a:t>
              </a:r>
              <a:endParaRPr lang="ko-KR" altLang="en-US" sz="12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DF95201-6DA3-40B8-A3D5-705D20F836A5}"/>
                </a:ext>
              </a:extLst>
            </p:cNvPr>
            <p:cNvSpPr txBox="1"/>
            <p:nvPr/>
          </p:nvSpPr>
          <p:spPr>
            <a:xfrm>
              <a:off x="22596814" y="3686769"/>
              <a:ext cx="745644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b="1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3BC3DC5-E1D0-4D6B-8DAC-82EA0891CE9F}"/>
              </a:ext>
            </a:extLst>
          </p:cNvPr>
          <p:cNvSpPr txBox="1"/>
          <p:nvPr/>
        </p:nvSpPr>
        <p:spPr>
          <a:xfrm>
            <a:off x="7148795" y="4737325"/>
            <a:ext cx="2901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Being able to “piggyback” off a successful CNN</a:t>
            </a:r>
          </a:p>
        </p:txBody>
      </p:sp>
      <p:pic>
        <p:nvPicPr>
          <p:cNvPr id="6" name="Picture 5" descr="A blue line drawing of two heads with a light bulb and arrows&#10;&#10;AI-generated content may be incorrect.">
            <a:extLst>
              <a:ext uri="{FF2B5EF4-FFF2-40B4-BE49-F238E27FC236}">
                <a16:creationId xmlns:a16="http://schemas.microsoft.com/office/drawing/2014/main" id="{A570A495-2395-27EB-DF1F-D6299F454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100" y="1875424"/>
            <a:ext cx="2594503" cy="259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97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093E145-3A67-40AD-B3B8-D80720CE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515600" cy="1320800"/>
          </a:xfrm>
        </p:spPr>
        <p:txBody>
          <a:bodyPr/>
          <a:lstStyle/>
          <a:p>
            <a:pPr lvl="0">
              <a:spcBef>
                <a:spcPts val="3000"/>
              </a:spcBef>
            </a:pPr>
            <a:r>
              <a:rPr lang="en-US" b="1" dirty="0">
                <a:solidFill>
                  <a:schemeClr val="tx1"/>
                </a:solidFill>
              </a:rPr>
              <a:t>Model Selection and Architecture Comparison</a:t>
            </a:r>
          </a:p>
        </p:txBody>
      </p:sp>
      <p:graphicFrame>
        <p:nvGraphicFramePr>
          <p:cNvPr id="4" name="טבלה 4">
            <a:extLst>
              <a:ext uri="{FF2B5EF4-FFF2-40B4-BE49-F238E27FC236}">
                <a16:creationId xmlns:a16="http://schemas.microsoft.com/office/drawing/2014/main" id="{41AACD9A-28FB-4891-AB69-6D72BF450A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5763928"/>
              </p:ext>
            </p:extLst>
          </p:nvPr>
        </p:nvGraphicFramePr>
        <p:xfrm>
          <a:off x="838200" y="1690689"/>
          <a:ext cx="10515600" cy="395903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84502338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4020767514"/>
                    </a:ext>
                  </a:extLst>
                </a:gridCol>
              </a:tblGrid>
              <a:tr h="1810190">
                <a:tc>
                  <a:txBody>
                    <a:bodyPr/>
                    <a:lstStyle/>
                    <a:p>
                      <a:pPr algn="ctr" rtl="0"/>
                      <a:endParaRPr lang="en-US" sz="3500" dirty="0"/>
                    </a:p>
                    <a:p>
                      <a:pPr algn="ctr" rtl="0"/>
                      <a:r>
                        <a:rPr lang="en-US" sz="3500" dirty="0"/>
                        <a:t>VGG16-BN</a:t>
                      </a:r>
                    </a:p>
                    <a:p>
                      <a:pPr algn="ctr" rtl="0"/>
                      <a:endParaRPr lang="he-IL" sz="3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endParaRPr lang="en-US" sz="3500" dirty="0"/>
                    </a:p>
                    <a:p>
                      <a:pPr algn="ctr" rtl="0"/>
                      <a:r>
                        <a:rPr lang="en-US" sz="3500" dirty="0" err="1"/>
                        <a:t>EfficientNet</a:t>
                      </a:r>
                      <a:endParaRPr lang="he-IL" sz="3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705481"/>
                  </a:ext>
                </a:extLst>
              </a:tr>
              <a:tr h="2099822">
                <a:tc>
                  <a:txBody>
                    <a:bodyPr/>
                    <a:lstStyle/>
                    <a:p>
                      <a:pPr algn="ctr" rtl="0"/>
                      <a:endParaRPr lang="en-US" sz="2500" dirty="0"/>
                    </a:p>
                    <a:p>
                      <a:pPr algn="ctr" rtl="0"/>
                      <a:r>
                        <a:rPr lang="en-US" sz="2500" dirty="0"/>
                        <a:t> - Simple, popular network</a:t>
                      </a:r>
                    </a:p>
                    <a:p>
                      <a:pPr algn="ctr" rtl="0"/>
                      <a:r>
                        <a:rPr lang="en-US" sz="2500" dirty="0"/>
                        <a:t>- Batch Normalization</a:t>
                      </a:r>
                      <a:endParaRPr lang="he-IL" sz="2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2500" dirty="0"/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 err="1"/>
                        <a:t>EfficientNet</a:t>
                      </a:r>
                      <a:r>
                        <a:rPr lang="en-US" sz="2500" dirty="0"/>
                        <a:t> uses Compound scaling to uniformly scale the network depth, width, and resolution.</a:t>
                      </a:r>
                    </a:p>
                    <a:p>
                      <a:pPr algn="ctr" rtl="0"/>
                      <a:endParaRPr lang="he-IL" sz="3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16280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327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8DE8812-BB9C-4C25-9375-FF3A3613B908}"/>
              </a:ext>
            </a:extLst>
          </p:cNvPr>
          <p:cNvSpPr txBox="1"/>
          <p:nvPr/>
        </p:nvSpPr>
        <p:spPr>
          <a:xfrm>
            <a:off x="1337666" y="1374880"/>
            <a:ext cx="422564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cs typeface="Arial" pitchFamily="34" charset="0"/>
              </a:rPr>
              <a:t>Preprocessing</a:t>
            </a:r>
            <a:endParaRPr lang="ko-KR" altLang="en-US" sz="4800" b="1" dirty="0"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94310E-FF96-4BC3-9BD0-C856081FB5E4}"/>
              </a:ext>
            </a:extLst>
          </p:cNvPr>
          <p:cNvSpPr txBox="1"/>
          <p:nvPr/>
        </p:nvSpPr>
        <p:spPr>
          <a:xfrm>
            <a:off x="1337666" y="3836516"/>
            <a:ext cx="373450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itchFamily="34" charset="0"/>
                <a:cs typeface="Arial" pitchFamily="34" charset="0"/>
              </a:rPr>
              <a:t>Resizing to the “correct size”, introducing flip and rotation (Augmentation). Also Added pixel normalization so the values fit the network.</a:t>
            </a:r>
          </a:p>
        </p:txBody>
      </p:sp>
      <p:pic>
        <p:nvPicPr>
          <p:cNvPr id="9" name="Picture Placeholder 8" descr="A black line drawing of a graph&#10;&#10;AI-generated content may be incorrect.">
            <a:extLst>
              <a:ext uri="{FF2B5EF4-FFF2-40B4-BE49-F238E27FC236}">
                <a16:creationId xmlns:a16="http://schemas.microsoft.com/office/drawing/2014/main" id="{D08D4CD1-536F-3979-7581-35B758FC6078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" b="4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37487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8DE8812-BB9C-4C25-9375-FF3A3613B908}"/>
              </a:ext>
            </a:extLst>
          </p:cNvPr>
          <p:cNvSpPr txBox="1"/>
          <p:nvPr/>
        </p:nvSpPr>
        <p:spPr>
          <a:xfrm>
            <a:off x="1171599" y="1340696"/>
            <a:ext cx="356844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 err="1">
                <a:cs typeface="Arial" pitchFamily="34" charset="0"/>
              </a:rPr>
              <a:t>Optuna</a:t>
            </a:r>
            <a:endParaRPr lang="ko-KR" altLang="en-US" sz="4800" b="1" dirty="0"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94310E-FF96-4BC3-9BD0-C856081FB5E4}"/>
              </a:ext>
            </a:extLst>
          </p:cNvPr>
          <p:cNvSpPr txBox="1"/>
          <p:nvPr/>
        </p:nvSpPr>
        <p:spPr>
          <a:xfrm>
            <a:off x="983590" y="3204673"/>
            <a:ext cx="50497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err="1"/>
              <a:t>Optuna</a:t>
            </a:r>
            <a:r>
              <a:rPr lang="en-US" dirty="0"/>
              <a:t> intelligently searched for the best combinations of:</a:t>
            </a:r>
          </a:p>
          <a:p>
            <a:pPr lvl="1"/>
            <a:r>
              <a:rPr lang="en-US" b="1" dirty="0"/>
              <a:t>Learning Rate (</a:t>
            </a:r>
            <a:r>
              <a:rPr lang="en-US" b="1" dirty="0" err="1">
                <a:latin typeface="Courier"/>
              </a:rPr>
              <a:t>lr</a:t>
            </a:r>
            <a:r>
              <a:rPr lang="en-US" b="1" dirty="0"/>
              <a:t>)</a:t>
            </a:r>
          </a:p>
          <a:p>
            <a:pPr lvl="1"/>
            <a:r>
              <a:rPr lang="en-US" b="1" dirty="0"/>
              <a:t>Batch Size (</a:t>
            </a:r>
            <a:r>
              <a:rPr lang="en-US" b="1" dirty="0" err="1">
                <a:latin typeface="Courier"/>
              </a:rPr>
              <a:t>batch_size</a:t>
            </a:r>
            <a:r>
              <a:rPr lang="en-US" b="1" dirty="0"/>
              <a:t>)</a:t>
            </a:r>
          </a:p>
          <a:p>
            <a:pPr lvl="1"/>
            <a:r>
              <a:rPr lang="en-US" b="1" dirty="0"/>
              <a:t>Dropout Rate (</a:t>
            </a:r>
            <a:r>
              <a:rPr lang="en-US" b="1" dirty="0" err="1">
                <a:latin typeface="Courier"/>
              </a:rPr>
              <a:t>dropout_rate</a:t>
            </a:r>
            <a:r>
              <a:rPr lang="en-US" b="1" dirty="0"/>
              <a:t>)</a:t>
            </a:r>
          </a:p>
          <a:p>
            <a:pPr lvl="1"/>
            <a:r>
              <a:rPr lang="en-US" b="1" dirty="0"/>
              <a:t>Number of Epochs (</a:t>
            </a:r>
            <a:r>
              <a:rPr lang="en-US" b="1" dirty="0" err="1">
                <a:latin typeface="Courier"/>
              </a:rPr>
              <a:t>num_epochs</a:t>
            </a:r>
            <a:r>
              <a:rPr lang="en-US" b="1" dirty="0"/>
              <a:t>)</a:t>
            </a:r>
          </a:p>
        </p:txBody>
      </p:sp>
      <p:pic>
        <p:nvPicPr>
          <p:cNvPr id="5" name="Picture Placeholder 4" descr="A colorful logo with a stopwatch and gear&#10;&#10;AI-generated content may be incorrect.">
            <a:extLst>
              <a:ext uri="{FF2B5EF4-FFF2-40B4-BE49-F238E27FC236}">
                <a16:creationId xmlns:a16="http://schemas.microsoft.com/office/drawing/2014/main" id="{89D69B8F-F8BD-0C77-43E2-49D72CEEE177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" b="4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22553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90D54D9-55DA-481B-B13E-D2348E6382B1}"/>
              </a:ext>
            </a:extLst>
          </p:cNvPr>
          <p:cNvSpPr txBox="1"/>
          <p:nvPr/>
        </p:nvSpPr>
        <p:spPr>
          <a:xfrm>
            <a:off x="1159068" y="5538540"/>
            <a:ext cx="741448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200" b="1" dirty="0">
                <a:solidFill>
                  <a:schemeClr val="accent6"/>
                </a:solidFill>
                <a:cs typeface="Arial" pitchFamily="34" charset="0"/>
              </a:rPr>
              <a:t>Identifying the pictures, and presenting our findings</a:t>
            </a:r>
            <a:endParaRPr lang="ko-KR" altLang="en-US" sz="2200" b="1" dirty="0">
              <a:solidFill>
                <a:schemeClr val="accent6"/>
              </a:solidFill>
              <a:cs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23070A8-164E-446C-B048-5EFBB57FA827}"/>
              </a:ext>
            </a:extLst>
          </p:cNvPr>
          <p:cNvGrpSpPr/>
          <p:nvPr/>
        </p:nvGrpSpPr>
        <p:grpSpPr>
          <a:xfrm>
            <a:off x="1979802" y="1104016"/>
            <a:ext cx="8377827" cy="2635059"/>
            <a:chOff x="352044" y="2761104"/>
            <a:chExt cx="7545930" cy="318842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0EBE549-0762-43B4-95E7-CC02F23EA21F}"/>
                </a:ext>
              </a:extLst>
            </p:cNvPr>
            <p:cNvSpPr txBox="1"/>
            <p:nvPr/>
          </p:nvSpPr>
          <p:spPr>
            <a:xfrm>
              <a:off x="352045" y="2761104"/>
              <a:ext cx="6155104" cy="13406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6600" b="1" dirty="0">
                  <a:solidFill>
                    <a:schemeClr val="accent2"/>
                  </a:solidFill>
                  <a:cs typeface="Arial" pitchFamily="34" charset="0"/>
                </a:rPr>
                <a:t>Part 3:</a:t>
              </a:r>
              <a:endParaRPr lang="ko-KR" altLang="en-US" sz="66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8CD6A9-FB77-4C74-A371-0EF7CFAF2DCE}"/>
                </a:ext>
              </a:extLst>
            </p:cNvPr>
            <p:cNvSpPr txBox="1"/>
            <p:nvPr/>
          </p:nvSpPr>
          <p:spPr>
            <a:xfrm>
              <a:off x="352044" y="4608852"/>
              <a:ext cx="7545930" cy="134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6600" b="1" dirty="0">
                  <a:solidFill>
                    <a:schemeClr val="accent2"/>
                  </a:solidFill>
                  <a:cs typeface="Arial" pitchFamily="34" charset="0"/>
                </a:rPr>
                <a:t>Results and more</a:t>
              </a:r>
              <a:endParaRPr lang="ko-KR" altLang="en-US" sz="66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0407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35527D3-2E7D-4D56-8586-AAADE2886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>
              <a:spcBef>
                <a:spcPts val="3000"/>
              </a:spcBef>
            </a:pPr>
            <a:r>
              <a:rPr lang="en-US" b="1" dirty="0">
                <a:solidFill>
                  <a:schemeClr val="accent5"/>
                </a:solidFill>
              </a:rPr>
              <a:t>Experimental Setup &amp; Data Splits</a:t>
            </a: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218DACDE-6287-4784-B7EF-F3FDC02ED3B0}"/>
              </a:ext>
            </a:extLst>
          </p:cNvPr>
          <p:cNvSpPr/>
          <p:nvPr/>
        </p:nvSpPr>
        <p:spPr>
          <a:xfrm>
            <a:off x="1162628" y="1860746"/>
            <a:ext cx="1475166" cy="2088232"/>
          </a:xfrm>
          <a:custGeom>
            <a:avLst/>
            <a:gdLst>
              <a:gd name="connsiteX0" fmla="*/ 737583 w 1475166"/>
              <a:gd name="connsiteY0" fmla="*/ 0 h 2088232"/>
              <a:gd name="connsiteX1" fmla="*/ 1475166 w 1475166"/>
              <a:gd name="connsiteY1" fmla="*/ 737583 h 2088232"/>
              <a:gd name="connsiteX2" fmla="*/ 1259133 w 1475166"/>
              <a:gd name="connsiteY2" fmla="*/ 1259133 h 2088232"/>
              <a:gd name="connsiteX3" fmla="*/ 1221086 w 1475166"/>
              <a:gd name="connsiteY3" fmla="*/ 1290524 h 2088232"/>
              <a:gd name="connsiteX4" fmla="*/ 1420513 w 1475166"/>
              <a:gd name="connsiteY4" fmla="*/ 2088232 h 2088232"/>
              <a:gd name="connsiteX5" fmla="*/ 54651 w 1475166"/>
              <a:gd name="connsiteY5" fmla="*/ 2088232 h 2088232"/>
              <a:gd name="connsiteX6" fmla="*/ 254078 w 1475166"/>
              <a:gd name="connsiteY6" fmla="*/ 1290523 h 2088232"/>
              <a:gd name="connsiteX7" fmla="*/ 216033 w 1475166"/>
              <a:gd name="connsiteY7" fmla="*/ 1259133 h 2088232"/>
              <a:gd name="connsiteX8" fmla="*/ 0 w 1475166"/>
              <a:gd name="connsiteY8" fmla="*/ 737583 h 2088232"/>
              <a:gd name="connsiteX9" fmla="*/ 737583 w 1475166"/>
              <a:gd name="connsiteY9" fmla="*/ 0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75166" h="2088232">
                <a:moveTo>
                  <a:pt x="737583" y="0"/>
                </a:moveTo>
                <a:cubicBezTo>
                  <a:pt x="1144939" y="0"/>
                  <a:pt x="1475166" y="330227"/>
                  <a:pt x="1475166" y="737583"/>
                </a:cubicBezTo>
                <a:cubicBezTo>
                  <a:pt x="1475166" y="941261"/>
                  <a:pt x="1392609" y="1125657"/>
                  <a:pt x="1259133" y="1259133"/>
                </a:cubicBezTo>
                <a:lnTo>
                  <a:pt x="1221086" y="1290524"/>
                </a:lnTo>
                <a:lnTo>
                  <a:pt x="1420513" y="2088232"/>
                </a:lnTo>
                <a:lnTo>
                  <a:pt x="54651" y="2088232"/>
                </a:lnTo>
                <a:lnTo>
                  <a:pt x="254078" y="1290523"/>
                </a:lnTo>
                <a:lnTo>
                  <a:pt x="216033" y="1259133"/>
                </a:lnTo>
                <a:cubicBezTo>
                  <a:pt x="82557" y="1125657"/>
                  <a:pt x="0" y="941261"/>
                  <a:pt x="0" y="737583"/>
                </a:cubicBezTo>
                <a:cubicBezTo>
                  <a:pt x="0" y="330227"/>
                  <a:pt x="330227" y="0"/>
                  <a:pt x="737583" y="0"/>
                </a:cubicBezTo>
                <a:close/>
              </a:path>
            </a:pathLst>
          </a:custGeom>
          <a:solidFill>
            <a:schemeClr val="bg1"/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7F2E0C6-5119-4A84-B8AE-5D8A1B2A810A}"/>
              </a:ext>
            </a:extLst>
          </p:cNvPr>
          <p:cNvSpPr/>
          <p:nvPr/>
        </p:nvSpPr>
        <p:spPr>
          <a:xfrm>
            <a:off x="1255095" y="1953214"/>
            <a:ext cx="1290232" cy="129023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67CA156B-F6CE-4BC1-8623-4437FE6308F1}"/>
              </a:ext>
            </a:extLst>
          </p:cNvPr>
          <p:cNvSpPr/>
          <p:nvPr/>
        </p:nvSpPr>
        <p:spPr>
          <a:xfrm>
            <a:off x="3231059" y="1767563"/>
            <a:ext cx="1611542" cy="2181415"/>
          </a:xfrm>
          <a:custGeom>
            <a:avLst/>
            <a:gdLst>
              <a:gd name="connsiteX0" fmla="*/ 737583 w 1475166"/>
              <a:gd name="connsiteY0" fmla="*/ 0 h 2088232"/>
              <a:gd name="connsiteX1" fmla="*/ 1475166 w 1475166"/>
              <a:gd name="connsiteY1" fmla="*/ 737583 h 2088232"/>
              <a:gd name="connsiteX2" fmla="*/ 1259133 w 1475166"/>
              <a:gd name="connsiteY2" fmla="*/ 1259133 h 2088232"/>
              <a:gd name="connsiteX3" fmla="*/ 1221087 w 1475166"/>
              <a:gd name="connsiteY3" fmla="*/ 1290524 h 2088232"/>
              <a:gd name="connsiteX4" fmla="*/ 1420513 w 1475166"/>
              <a:gd name="connsiteY4" fmla="*/ 2088232 h 2088232"/>
              <a:gd name="connsiteX5" fmla="*/ 54651 w 1475166"/>
              <a:gd name="connsiteY5" fmla="*/ 2088232 h 2088232"/>
              <a:gd name="connsiteX6" fmla="*/ 254078 w 1475166"/>
              <a:gd name="connsiteY6" fmla="*/ 1290523 h 2088232"/>
              <a:gd name="connsiteX7" fmla="*/ 216033 w 1475166"/>
              <a:gd name="connsiteY7" fmla="*/ 1259133 h 2088232"/>
              <a:gd name="connsiteX8" fmla="*/ 0 w 1475166"/>
              <a:gd name="connsiteY8" fmla="*/ 737583 h 2088232"/>
              <a:gd name="connsiteX9" fmla="*/ 737583 w 1475166"/>
              <a:gd name="connsiteY9" fmla="*/ 0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75166" h="2088232">
                <a:moveTo>
                  <a:pt x="737583" y="0"/>
                </a:moveTo>
                <a:cubicBezTo>
                  <a:pt x="1144939" y="0"/>
                  <a:pt x="1475166" y="330227"/>
                  <a:pt x="1475166" y="737583"/>
                </a:cubicBezTo>
                <a:cubicBezTo>
                  <a:pt x="1475166" y="941261"/>
                  <a:pt x="1392609" y="1125657"/>
                  <a:pt x="1259133" y="1259133"/>
                </a:cubicBezTo>
                <a:lnTo>
                  <a:pt x="1221087" y="1290524"/>
                </a:lnTo>
                <a:lnTo>
                  <a:pt x="1420513" y="2088232"/>
                </a:lnTo>
                <a:lnTo>
                  <a:pt x="54651" y="2088232"/>
                </a:lnTo>
                <a:lnTo>
                  <a:pt x="254078" y="1290523"/>
                </a:lnTo>
                <a:lnTo>
                  <a:pt x="216033" y="1259133"/>
                </a:lnTo>
                <a:cubicBezTo>
                  <a:pt x="82557" y="1125657"/>
                  <a:pt x="0" y="941261"/>
                  <a:pt x="0" y="737583"/>
                </a:cubicBezTo>
                <a:cubicBezTo>
                  <a:pt x="0" y="330227"/>
                  <a:pt x="330227" y="0"/>
                  <a:pt x="737583" y="0"/>
                </a:cubicBezTo>
                <a:close/>
              </a:path>
            </a:pathLst>
          </a:custGeom>
          <a:solidFill>
            <a:schemeClr val="bg1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5426D48-9389-4A74-B6B6-4CB6AF18FABC}"/>
              </a:ext>
            </a:extLst>
          </p:cNvPr>
          <p:cNvSpPr/>
          <p:nvPr/>
        </p:nvSpPr>
        <p:spPr>
          <a:xfrm>
            <a:off x="3391713" y="1893497"/>
            <a:ext cx="1290232" cy="13208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263235E4-A130-4D79-A016-F1D73BCAEFB1}"/>
              </a:ext>
            </a:extLst>
          </p:cNvPr>
          <p:cNvSpPr/>
          <p:nvPr/>
        </p:nvSpPr>
        <p:spPr>
          <a:xfrm>
            <a:off x="5656905" y="1860746"/>
            <a:ext cx="1475166" cy="2088232"/>
          </a:xfrm>
          <a:custGeom>
            <a:avLst/>
            <a:gdLst>
              <a:gd name="connsiteX0" fmla="*/ 737583 w 1475166"/>
              <a:gd name="connsiteY0" fmla="*/ 0 h 2088232"/>
              <a:gd name="connsiteX1" fmla="*/ 1475166 w 1475166"/>
              <a:gd name="connsiteY1" fmla="*/ 737583 h 2088232"/>
              <a:gd name="connsiteX2" fmla="*/ 1259133 w 1475166"/>
              <a:gd name="connsiteY2" fmla="*/ 1259133 h 2088232"/>
              <a:gd name="connsiteX3" fmla="*/ 1221087 w 1475166"/>
              <a:gd name="connsiteY3" fmla="*/ 1290525 h 2088232"/>
              <a:gd name="connsiteX4" fmla="*/ 1420513 w 1475166"/>
              <a:gd name="connsiteY4" fmla="*/ 2088232 h 2088232"/>
              <a:gd name="connsiteX5" fmla="*/ 54651 w 1475166"/>
              <a:gd name="connsiteY5" fmla="*/ 2088232 h 2088232"/>
              <a:gd name="connsiteX6" fmla="*/ 254078 w 1475166"/>
              <a:gd name="connsiteY6" fmla="*/ 1290523 h 2088232"/>
              <a:gd name="connsiteX7" fmla="*/ 216033 w 1475166"/>
              <a:gd name="connsiteY7" fmla="*/ 1259133 h 2088232"/>
              <a:gd name="connsiteX8" fmla="*/ 0 w 1475166"/>
              <a:gd name="connsiteY8" fmla="*/ 737583 h 2088232"/>
              <a:gd name="connsiteX9" fmla="*/ 737583 w 1475166"/>
              <a:gd name="connsiteY9" fmla="*/ 0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75166" h="2088232">
                <a:moveTo>
                  <a:pt x="737583" y="0"/>
                </a:moveTo>
                <a:cubicBezTo>
                  <a:pt x="1144939" y="0"/>
                  <a:pt x="1475166" y="330227"/>
                  <a:pt x="1475166" y="737583"/>
                </a:cubicBezTo>
                <a:cubicBezTo>
                  <a:pt x="1475166" y="941261"/>
                  <a:pt x="1392610" y="1125657"/>
                  <a:pt x="1259133" y="1259133"/>
                </a:cubicBezTo>
                <a:lnTo>
                  <a:pt x="1221087" y="1290525"/>
                </a:lnTo>
                <a:lnTo>
                  <a:pt x="1420513" y="2088232"/>
                </a:lnTo>
                <a:lnTo>
                  <a:pt x="54651" y="2088232"/>
                </a:lnTo>
                <a:lnTo>
                  <a:pt x="254078" y="1290523"/>
                </a:lnTo>
                <a:lnTo>
                  <a:pt x="216033" y="1259133"/>
                </a:lnTo>
                <a:cubicBezTo>
                  <a:pt x="82557" y="1125657"/>
                  <a:pt x="0" y="941261"/>
                  <a:pt x="0" y="737583"/>
                </a:cubicBezTo>
                <a:cubicBezTo>
                  <a:pt x="0" y="330227"/>
                  <a:pt x="330227" y="0"/>
                  <a:pt x="737583" y="0"/>
                </a:cubicBezTo>
                <a:close/>
              </a:path>
            </a:pathLst>
          </a:custGeom>
          <a:solidFill>
            <a:schemeClr val="bg1"/>
          </a:solidFill>
          <a:ln w="317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34E626F-1409-4605-8004-C1CC8C1B86E1}"/>
              </a:ext>
            </a:extLst>
          </p:cNvPr>
          <p:cNvSpPr/>
          <p:nvPr/>
        </p:nvSpPr>
        <p:spPr>
          <a:xfrm>
            <a:off x="5749373" y="1943391"/>
            <a:ext cx="1290232" cy="129023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429EDA6-0BB3-4CB5-86C3-692659A35264}"/>
              </a:ext>
            </a:extLst>
          </p:cNvPr>
          <p:cNvSpPr txBox="1"/>
          <p:nvPr/>
        </p:nvSpPr>
        <p:spPr>
          <a:xfrm>
            <a:off x="1016427" y="4804141"/>
            <a:ext cx="1767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b="1" dirty="0"/>
              <a:t>Original Data Only:</a:t>
            </a:r>
            <a:r>
              <a:rPr lang="en-US" sz="1200" dirty="0"/>
              <a:t> </a:t>
            </a:r>
          </a:p>
          <a:p>
            <a:pPr lvl="0"/>
            <a:r>
              <a:rPr lang="en-US" sz="1200" dirty="0"/>
              <a:t>Our initial, smaller dataset (after identifying classes).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9EC713E-11D7-4308-8822-3D04EA5ABFB6}"/>
              </a:ext>
            </a:extLst>
          </p:cNvPr>
          <p:cNvSpPr txBox="1"/>
          <p:nvPr/>
        </p:nvSpPr>
        <p:spPr>
          <a:xfrm>
            <a:off x="2959536" y="4804141"/>
            <a:ext cx="2222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b="1" dirty="0"/>
              <a:t>Kaggle/Expanded Data Only:</a:t>
            </a:r>
            <a:r>
              <a:rPr lang="en-US" sz="1200" dirty="0"/>
              <a:t> The large public datasets we acquired.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0B4186C-91A6-4425-9892-92B32D36D18A}"/>
              </a:ext>
            </a:extLst>
          </p:cNvPr>
          <p:cNvSpPr txBox="1"/>
          <p:nvPr/>
        </p:nvSpPr>
        <p:spPr>
          <a:xfrm>
            <a:off x="5449575" y="4804141"/>
            <a:ext cx="2096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b="1" dirty="0"/>
              <a:t>Original + Kaggle Data:</a:t>
            </a:r>
            <a:r>
              <a:rPr lang="en-US" sz="1200" dirty="0"/>
              <a:t> The combined, largest dataset available.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E7C6448-FAF5-4C88-9893-DF91391945D5}"/>
              </a:ext>
            </a:extLst>
          </p:cNvPr>
          <p:cNvSpPr txBox="1"/>
          <p:nvPr/>
        </p:nvSpPr>
        <p:spPr>
          <a:xfrm>
            <a:off x="1359425" y="3578201"/>
            <a:ext cx="1081574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Arial" pitchFamily="34" charset="0"/>
                <a:cs typeface="Arial" pitchFamily="34" charset="0"/>
              </a:rPr>
              <a:t>Our Data</a:t>
            </a:r>
            <a:endParaRPr lang="ko-KR" altLang="en-US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267F109-E1B6-4428-B808-639A6B80D4E5}"/>
              </a:ext>
            </a:extLst>
          </p:cNvPr>
          <p:cNvSpPr txBox="1"/>
          <p:nvPr/>
        </p:nvSpPr>
        <p:spPr>
          <a:xfrm>
            <a:off x="3444801" y="3530876"/>
            <a:ext cx="1184057" cy="27699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External Data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F67CF42-93D4-49E8-B44F-AADB1E8E733A}"/>
              </a:ext>
            </a:extLst>
          </p:cNvPr>
          <p:cNvSpPr txBox="1"/>
          <p:nvPr/>
        </p:nvSpPr>
        <p:spPr>
          <a:xfrm>
            <a:off x="5890433" y="3568379"/>
            <a:ext cx="1008112" cy="276999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Arial" pitchFamily="34" charset="0"/>
                <a:cs typeface="Arial" pitchFamily="34" charset="0"/>
              </a:rPr>
              <a:t>Combined</a:t>
            </a:r>
            <a:endParaRPr lang="ko-KR" altLang="en-US" sz="12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11" descr="A black arrow in a square&#10;&#10;AI-generated content may be incorrect.">
            <a:extLst>
              <a:ext uri="{FF2B5EF4-FFF2-40B4-BE49-F238E27FC236}">
                <a16:creationId xmlns:a16="http://schemas.microsoft.com/office/drawing/2014/main" id="{E923791C-2EE0-15B4-B513-802BEC398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697" y="2298269"/>
            <a:ext cx="655026" cy="646331"/>
          </a:xfrm>
          <a:prstGeom prst="rect">
            <a:avLst/>
          </a:prstGeom>
        </p:spPr>
      </p:pic>
      <p:pic>
        <p:nvPicPr>
          <p:cNvPr id="14" name="Picture 13" descr="A black and white symbol&#10;&#10;AI-generated content may be incorrect.">
            <a:extLst>
              <a:ext uri="{FF2B5EF4-FFF2-40B4-BE49-F238E27FC236}">
                <a16:creationId xmlns:a16="http://schemas.microsoft.com/office/drawing/2014/main" id="{80D7B3BD-9380-C4FB-1A88-95902233F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120" y="2241855"/>
            <a:ext cx="622850" cy="622850"/>
          </a:xfrm>
          <a:prstGeom prst="rect">
            <a:avLst/>
          </a:prstGeom>
        </p:spPr>
      </p:pic>
      <p:pic>
        <p:nvPicPr>
          <p:cNvPr id="16" name="Picture 1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CDDA7AA-3514-6AA2-F8A8-6FF325A0A4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736" y="2211807"/>
            <a:ext cx="777362" cy="777362"/>
          </a:xfrm>
          <a:prstGeom prst="rect">
            <a:avLst/>
          </a:prstGeom>
        </p:spPr>
      </p:pic>
      <p:sp>
        <p:nvSpPr>
          <p:cNvPr id="17" name="מציין מיקום תוכן 2">
            <a:extLst>
              <a:ext uri="{FF2B5EF4-FFF2-40B4-BE49-F238E27FC236}">
                <a16:creationId xmlns:a16="http://schemas.microsoft.com/office/drawing/2014/main" id="{5CABDF47-9364-2808-F521-E4AB0037B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3911" y="3807875"/>
            <a:ext cx="3125545" cy="1248636"/>
          </a:xfrm>
        </p:spPr>
        <p:txBody>
          <a:bodyPr/>
          <a:lstStyle/>
          <a:p>
            <a:pPr marL="0" lvl="0" indent="0">
              <a:buNone/>
            </a:pPr>
            <a:r>
              <a:rPr lang="en-US" b="1" dirty="0"/>
              <a:t>Training Set (60%)</a:t>
            </a:r>
          </a:p>
          <a:p>
            <a:pPr marL="0" lvl="0" indent="0">
              <a:buNone/>
            </a:pPr>
            <a:r>
              <a:rPr lang="en-US" b="1" dirty="0"/>
              <a:t>Validation Set (20%)</a:t>
            </a:r>
          </a:p>
          <a:p>
            <a:pPr marL="0" lvl="0" indent="0">
              <a:buNone/>
            </a:pPr>
            <a:r>
              <a:rPr lang="en-US" b="1" dirty="0"/>
              <a:t>Test Set (20%)</a:t>
            </a:r>
          </a:p>
        </p:txBody>
      </p:sp>
      <p:sp>
        <p:nvSpPr>
          <p:cNvPr id="18" name="מציין מיקום תוכן 2">
            <a:extLst>
              <a:ext uri="{FF2B5EF4-FFF2-40B4-BE49-F238E27FC236}">
                <a16:creationId xmlns:a16="http://schemas.microsoft.com/office/drawing/2014/main" id="{1C576CF5-B9DA-8093-E8CF-C544DD8FDC7B}"/>
              </a:ext>
            </a:extLst>
          </p:cNvPr>
          <p:cNvSpPr txBox="1">
            <a:spLocks/>
          </p:cNvSpPr>
          <p:nvPr/>
        </p:nvSpPr>
        <p:spPr>
          <a:xfrm>
            <a:off x="7813911" y="3286150"/>
            <a:ext cx="2253399" cy="383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4"/>
                </a:solidFill>
              </a:rPr>
              <a:t>We agreed to: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5417B7-0C6C-B4C7-DCAD-C70733846EF9}"/>
              </a:ext>
            </a:extLst>
          </p:cNvPr>
          <p:cNvSpPr txBox="1"/>
          <p:nvPr/>
        </p:nvSpPr>
        <p:spPr>
          <a:xfrm>
            <a:off x="1025819" y="6090191"/>
            <a:ext cx="741448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200" b="1" dirty="0">
                <a:solidFill>
                  <a:schemeClr val="accent5"/>
                </a:solidFill>
                <a:cs typeface="Arial" pitchFamily="34" charset="0"/>
              </a:rPr>
              <a:t>These Categories can be done in VGG or </a:t>
            </a:r>
            <a:r>
              <a:rPr lang="en-US" altLang="ko-KR" sz="2200" b="1" dirty="0" err="1">
                <a:solidFill>
                  <a:schemeClr val="accent5"/>
                </a:solidFill>
                <a:cs typeface="Arial" pitchFamily="34" charset="0"/>
              </a:rPr>
              <a:t>EfficientNet</a:t>
            </a:r>
            <a:endParaRPr lang="ko-KR" altLang="en-US" sz="2200" b="1" dirty="0">
              <a:solidFill>
                <a:schemeClr val="accent5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835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E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AF730E-A115-0974-C20D-E78FB7959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7523A5B-2170-1944-D8FC-465FEFFAB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>
              <a:spcBef>
                <a:spcPts val="3000"/>
              </a:spcBef>
            </a:pPr>
            <a:r>
              <a:rPr lang="en-US" b="1" dirty="0">
                <a:solidFill>
                  <a:schemeClr val="accent5"/>
                </a:solidFill>
              </a:rPr>
              <a:t>Results &amp; Discussion (Test)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AABE0E4-1498-BAF0-940F-8F567AD99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4885978" cy="4453307"/>
          </a:xfrm>
        </p:spPr>
        <p:txBody>
          <a:bodyPr>
            <a:noAutofit/>
          </a:bodyPr>
          <a:lstStyle/>
          <a:p>
            <a:pPr lvl="0"/>
            <a:r>
              <a:rPr lang="en-US" sz="2000" b="1" dirty="0"/>
              <a:t>VGG16-BN (Original + Kaggle Combined Data):</a:t>
            </a:r>
          </a:p>
          <a:p>
            <a:pPr lvl="1"/>
            <a:r>
              <a:rPr lang="en-US" sz="2000" b="1" dirty="0"/>
              <a:t>Accuracy:</a:t>
            </a:r>
            <a:r>
              <a:rPr lang="en-US" sz="2000" dirty="0"/>
              <a:t> </a:t>
            </a:r>
            <a:r>
              <a:rPr lang="en-US" sz="2000" b="1" dirty="0"/>
              <a:t>0.9657</a:t>
            </a:r>
          </a:p>
          <a:p>
            <a:pPr lvl="1"/>
            <a:r>
              <a:rPr lang="en-US" sz="2000" dirty="0"/>
              <a:t>Precision (weighted): 0.9666</a:t>
            </a:r>
          </a:p>
          <a:p>
            <a:pPr lvl="1"/>
            <a:r>
              <a:rPr lang="en-US" sz="2000" dirty="0"/>
              <a:t>Recall (weighted): 0.9657</a:t>
            </a:r>
          </a:p>
          <a:p>
            <a:pPr lvl="1"/>
            <a:r>
              <a:rPr lang="en-US" sz="2000" dirty="0"/>
              <a:t>F1-Score (weighted): 0.9655</a:t>
            </a:r>
          </a:p>
        </p:txBody>
      </p:sp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1B2BB227-27BA-D1DE-2F83-A3A2E6853C5D}"/>
              </a:ext>
            </a:extLst>
          </p:cNvPr>
          <p:cNvSpPr txBox="1">
            <a:spLocks/>
          </p:cNvSpPr>
          <p:nvPr/>
        </p:nvSpPr>
        <p:spPr>
          <a:xfrm>
            <a:off x="4975668" y="1930400"/>
            <a:ext cx="4885978" cy="44533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000" b="1" dirty="0"/>
              <a:t>EfficientNet-B3 (Original + Kaggle Combined Data):</a:t>
            </a:r>
          </a:p>
          <a:p>
            <a:pPr lvl="1"/>
            <a:r>
              <a:rPr lang="en-US" sz="2000" b="1" dirty="0"/>
              <a:t>Accuracy:</a:t>
            </a:r>
            <a:r>
              <a:rPr lang="en-US" sz="2000" dirty="0"/>
              <a:t> </a:t>
            </a:r>
            <a:r>
              <a:rPr lang="en-US" sz="2000" b="1" dirty="0"/>
              <a:t>0.9822</a:t>
            </a:r>
          </a:p>
          <a:p>
            <a:pPr lvl="1"/>
            <a:r>
              <a:rPr lang="en-US" sz="2000" dirty="0"/>
              <a:t>Precision (weighted): 0.9824</a:t>
            </a:r>
          </a:p>
          <a:p>
            <a:pPr lvl="1"/>
            <a:r>
              <a:rPr lang="en-US" sz="2000" dirty="0"/>
              <a:t>Recall (weighted): 0.9822</a:t>
            </a:r>
          </a:p>
          <a:p>
            <a:pPr lvl="1"/>
            <a:r>
              <a:rPr lang="en-US" sz="2000" dirty="0"/>
              <a:t>F1-Score (weighted): 0.9821</a:t>
            </a:r>
          </a:p>
        </p:txBody>
      </p:sp>
    </p:spTree>
    <p:extLst>
      <p:ext uri="{BB962C8B-B14F-4D97-AF65-F5344CB8AC3E}">
        <p14:creationId xmlns:p14="http://schemas.microsoft.com/office/powerpoint/2010/main" val="189107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310223" y="908900"/>
            <a:ext cx="11573197" cy="72424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spcBef>
                <a:spcPts val="3000"/>
              </a:spcBef>
            </a:pPr>
            <a:r>
              <a:rPr lang="en-US" sz="4000" b="1" dirty="0">
                <a:solidFill>
                  <a:schemeClr val="accent5"/>
                </a:solidFill>
              </a:rPr>
              <a:t>Key Findings, Best results</a:t>
            </a:r>
          </a:p>
        </p:txBody>
      </p:sp>
      <p:grpSp>
        <p:nvGrpSpPr>
          <p:cNvPr id="10" name="Graphic 3">
            <a:extLst>
              <a:ext uri="{FF2B5EF4-FFF2-40B4-BE49-F238E27FC236}">
                <a16:creationId xmlns:a16="http://schemas.microsoft.com/office/drawing/2014/main" id="{09B25053-BA16-4B61-893E-F4CC944B4E25}"/>
              </a:ext>
            </a:extLst>
          </p:cNvPr>
          <p:cNvGrpSpPr/>
          <p:nvPr/>
        </p:nvGrpSpPr>
        <p:grpSpPr>
          <a:xfrm>
            <a:off x="3639204" y="2808354"/>
            <a:ext cx="2752673" cy="2201389"/>
            <a:chOff x="3656890" y="2565163"/>
            <a:chExt cx="2752673" cy="2201389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A39B5FB-8974-494C-B159-2E4C58A2A775}"/>
                </a:ext>
              </a:extLst>
            </p:cNvPr>
            <p:cNvSpPr/>
            <p:nvPr/>
          </p:nvSpPr>
          <p:spPr>
            <a:xfrm>
              <a:off x="3677483" y="2751834"/>
              <a:ext cx="2724868" cy="2012313"/>
            </a:xfrm>
            <a:custGeom>
              <a:avLst/>
              <a:gdLst>
                <a:gd name="connsiteX0" fmla="*/ 2117595 w 2724868"/>
                <a:gd name="connsiteY0" fmla="*/ 160419 h 2012312"/>
                <a:gd name="connsiteX1" fmla="*/ 2702422 w 2724868"/>
                <a:gd name="connsiteY1" fmla="*/ 1009913 h 2012312"/>
                <a:gd name="connsiteX2" fmla="*/ 2030473 w 2724868"/>
                <a:gd name="connsiteY2" fmla="*/ 1982305 h 2012312"/>
                <a:gd name="connsiteX3" fmla="*/ 23895 w 2724868"/>
                <a:gd name="connsiteY3" fmla="*/ 1982305 h 2012312"/>
                <a:gd name="connsiteX4" fmla="*/ 691209 w 2724868"/>
                <a:gd name="connsiteY4" fmla="*/ 1008562 h 2012312"/>
                <a:gd name="connsiteX5" fmla="*/ 23895 w 2724868"/>
                <a:gd name="connsiteY5" fmla="*/ 34819 h 2012312"/>
                <a:gd name="connsiteX6" fmla="*/ 1987839 w 2724868"/>
                <a:gd name="connsiteY6" fmla="*/ 34819 h 201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24868" h="2012312">
                  <a:moveTo>
                    <a:pt x="2117595" y="160419"/>
                  </a:moveTo>
                  <a:lnTo>
                    <a:pt x="2702422" y="1009913"/>
                  </a:lnTo>
                  <a:lnTo>
                    <a:pt x="2030473" y="1982305"/>
                  </a:lnTo>
                  <a:lnTo>
                    <a:pt x="23895" y="1982305"/>
                  </a:lnTo>
                  <a:lnTo>
                    <a:pt x="691209" y="1008562"/>
                  </a:lnTo>
                  <a:lnTo>
                    <a:pt x="23895" y="34819"/>
                  </a:lnTo>
                  <a:lnTo>
                    <a:pt x="1987839" y="34819"/>
                  </a:lnTo>
                </a:path>
              </a:pathLst>
            </a:custGeom>
            <a:noFill/>
            <a:ln w="32742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8294EC3-F055-4B15-8833-AAEA2A43F2E2}"/>
                </a:ext>
              </a:extLst>
            </p:cNvPr>
            <p:cNvSpPr/>
            <p:nvPr/>
          </p:nvSpPr>
          <p:spPr>
            <a:xfrm>
              <a:off x="5494062" y="2530344"/>
              <a:ext cx="231706" cy="499702"/>
            </a:xfrm>
            <a:custGeom>
              <a:avLst/>
              <a:gdLst>
                <a:gd name="connsiteX0" fmla="*/ 48919 w 231706"/>
                <a:gd name="connsiteY0" fmla="*/ 476447 h 499701"/>
                <a:gd name="connsiteX1" fmla="*/ 23895 w 231706"/>
                <a:gd name="connsiteY1" fmla="*/ 437281 h 499701"/>
                <a:gd name="connsiteX2" fmla="*/ 157358 w 231706"/>
                <a:gd name="connsiteY2" fmla="*/ 256308 h 499701"/>
                <a:gd name="connsiteX3" fmla="*/ 23895 w 231706"/>
                <a:gd name="connsiteY3" fmla="*/ 73985 h 499701"/>
                <a:gd name="connsiteX4" fmla="*/ 48919 w 231706"/>
                <a:gd name="connsiteY4" fmla="*/ 34819 h 499701"/>
                <a:gd name="connsiteX5" fmla="*/ 212040 w 231706"/>
                <a:gd name="connsiteY5" fmla="*/ 256308 h 499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1706" h="499701">
                  <a:moveTo>
                    <a:pt x="48919" y="476447"/>
                  </a:moveTo>
                  <a:lnTo>
                    <a:pt x="23895" y="437281"/>
                  </a:lnTo>
                  <a:lnTo>
                    <a:pt x="157358" y="256308"/>
                  </a:lnTo>
                  <a:lnTo>
                    <a:pt x="23895" y="73985"/>
                  </a:lnTo>
                  <a:lnTo>
                    <a:pt x="48919" y="34819"/>
                  </a:lnTo>
                  <a:lnTo>
                    <a:pt x="212040" y="256308"/>
                  </a:lnTo>
                  <a:close/>
                </a:path>
              </a:pathLst>
            </a:custGeom>
            <a:solidFill>
              <a:schemeClr val="accent2"/>
            </a:solidFill>
            <a:ln w="32742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Graphic 2">
            <a:extLst>
              <a:ext uri="{FF2B5EF4-FFF2-40B4-BE49-F238E27FC236}">
                <a16:creationId xmlns:a16="http://schemas.microsoft.com/office/drawing/2014/main" id="{F98E7385-E523-4EB9-9452-744C640EBCCB}"/>
              </a:ext>
            </a:extLst>
          </p:cNvPr>
          <p:cNvGrpSpPr/>
          <p:nvPr/>
        </p:nvGrpSpPr>
        <p:grpSpPr>
          <a:xfrm>
            <a:off x="1041919" y="2808354"/>
            <a:ext cx="2752673" cy="2201389"/>
            <a:chOff x="1092030" y="2565163"/>
            <a:chExt cx="2752673" cy="220138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98416A7-B934-45C7-B6A8-BD7522442410}"/>
                </a:ext>
              </a:extLst>
            </p:cNvPr>
            <p:cNvSpPr/>
            <p:nvPr/>
          </p:nvSpPr>
          <p:spPr>
            <a:xfrm>
              <a:off x="1112623" y="2751834"/>
              <a:ext cx="2724868" cy="2012313"/>
            </a:xfrm>
            <a:custGeom>
              <a:avLst/>
              <a:gdLst>
                <a:gd name="connsiteX0" fmla="*/ 2117595 w 2724868"/>
                <a:gd name="connsiteY0" fmla="*/ 160419 h 2012312"/>
                <a:gd name="connsiteX1" fmla="*/ 2702422 w 2724868"/>
                <a:gd name="connsiteY1" fmla="*/ 1009913 h 2012312"/>
                <a:gd name="connsiteX2" fmla="*/ 2030473 w 2724868"/>
                <a:gd name="connsiteY2" fmla="*/ 1982305 h 2012312"/>
                <a:gd name="connsiteX3" fmla="*/ 23895 w 2724868"/>
                <a:gd name="connsiteY3" fmla="*/ 1982305 h 2012312"/>
                <a:gd name="connsiteX4" fmla="*/ 691209 w 2724868"/>
                <a:gd name="connsiteY4" fmla="*/ 1008562 h 2012312"/>
                <a:gd name="connsiteX5" fmla="*/ 23895 w 2724868"/>
                <a:gd name="connsiteY5" fmla="*/ 34819 h 2012312"/>
                <a:gd name="connsiteX6" fmla="*/ 1987839 w 2724868"/>
                <a:gd name="connsiteY6" fmla="*/ 34819 h 201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24868" h="2012312">
                  <a:moveTo>
                    <a:pt x="2117595" y="160419"/>
                  </a:moveTo>
                  <a:lnTo>
                    <a:pt x="2702422" y="1009913"/>
                  </a:lnTo>
                  <a:lnTo>
                    <a:pt x="2030473" y="1982305"/>
                  </a:lnTo>
                  <a:lnTo>
                    <a:pt x="23895" y="1982305"/>
                  </a:lnTo>
                  <a:lnTo>
                    <a:pt x="691209" y="1008562"/>
                  </a:lnTo>
                  <a:lnTo>
                    <a:pt x="23895" y="34819"/>
                  </a:lnTo>
                  <a:lnTo>
                    <a:pt x="1987839" y="34819"/>
                  </a:lnTo>
                </a:path>
              </a:pathLst>
            </a:custGeom>
            <a:noFill/>
            <a:ln w="32742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FACEF65-623A-4F14-BBBC-6BCBB30DCDFC}"/>
                </a:ext>
              </a:extLst>
            </p:cNvPr>
            <p:cNvSpPr/>
            <p:nvPr/>
          </p:nvSpPr>
          <p:spPr>
            <a:xfrm>
              <a:off x="2929202" y="2530344"/>
              <a:ext cx="231706" cy="499702"/>
            </a:xfrm>
            <a:custGeom>
              <a:avLst/>
              <a:gdLst>
                <a:gd name="connsiteX0" fmla="*/ 48919 w 231706"/>
                <a:gd name="connsiteY0" fmla="*/ 476447 h 499701"/>
                <a:gd name="connsiteX1" fmla="*/ 23895 w 231706"/>
                <a:gd name="connsiteY1" fmla="*/ 437281 h 499701"/>
                <a:gd name="connsiteX2" fmla="*/ 157358 w 231706"/>
                <a:gd name="connsiteY2" fmla="*/ 256308 h 499701"/>
                <a:gd name="connsiteX3" fmla="*/ 23895 w 231706"/>
                <a:gd name="connsiteY3" fmla="*/ 73985 h 499701"/>
                <a:gd name="connsiteX4" fmla="*/ 48919 w 231706"/>
                <a:gd name="connsiteY4" fmla="*/ 34819 h 499701"/>
                <a:gd name="connsiteX5" fmla="*/ 212040 w 231706"/>
                <a:gd name="connsiteY5" fmla="*/ 256308 h 499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1706" h="499701">
                  <a:moveTo>
                    <a:pt x="48919" y="476447"/>
                  </a:moveTo>
                  <a:lnTo>
                    <a:pt x="23895" y="437281"/>
                  </a:lnTo>
                  <a:lnTo>
                    <a:pt x="157358" y="256308"/>
                  </a:lnTo>
                  <a:lnTo>
                    <a:pt x="23895" y="73985"/>
                  </a:lnTo>
                  <a:lnTo>
                    <a:pt x="48919" y="34819"/>
                  </a:lnTo>
                  <a:lnTo>
                    <a:pt x="212040" y="256308"/>
                  </a:lnTo>
                  <a:close/>
                </a:path>
              </a:pathLst>
            </a:custGeom>
            <a:solidFill>
              <a:schemeClr val="accent1"/>
            </a:solidFill>
            <a:ln w="32742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165B66-7993-4604-96FF-04F123D0763C}"/>
              </a:ext>
            </a:extLst>
          </p:cNvPr>
          <p:cNvGrpSpPr/>
          <p:nvPr/>
        </p:nvGrpSpPr>
        <p:grpSpPr>
          <a:xfrm>
            <a:off x="1675651" y="3186951"/>
            <a:ext cx="1752440" cy="1258064"/>
            <a:chOff x="1985511" y="4307149"/>
            <a:chExt cx="7456448" cy="1047834"/>
          </a:xfrm>
          <a:noFill/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BF3908B-63C1-4653-A095-F09C1E369A77}"/>
                </a:ext>
              </a:extLst>
            </p:cNvPr>
            <p:cNvSpPr txBox="1"/>
            <p:nvPr/>
          </p:nvSpPr>
          <p:spPr>
            <a:xfrm>
              <a:off x="1985511" y="4560313"/>
              <a:ext cx="7456444" cy="79467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itchFamily="34" charset="0"/>
                  <a:cs typeface="Arial" pitchFamily="34" charset="0"/>
                </a:rPr>
                <a:t>Using </a:t>
              </a:r>
              <a:r>
                <a:rPr lang="en-US" altLang="ko-KR" sz="1400" dirty="0" err="1">
                  <a:latin typeface="Arial" pitchFamily="34" charset="0"/>
                  <a:cs typeface="Arial" pitchFamily="34" charset="0"/>
                </a:rPr>
                <a:t>EfficientNet</a:t>
              </a:r>
              <a:r>
                <a:rPr lang="en-US" altLang="ko-KR" sz="1400" dirty="0">
                  <a:latin typeface="Arial" pitchFamily="34" charset="0"/>
                  <a:cs typeface="Arial" pitchFamily="34" charset="0"/>
                </a:rPr>
                <a:t> for slightly better results, in relevant statistical metrics</a:t>
              </a:r>
              <a:endParaRPr lang="ko-KR" alt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B806031-B23C-40E2-827F-3643C94DFF06}"/>
                </a:ext>
              </a:extLst>
            </p:cNvPr>
            <p:cNvSpPr txBox="1"/>
            <p:nvPr/>
          </p:nvSpPr>
          <p:spPr>
            <a:xfrm>
              <a:off x="1985516" y="4307149"/>
              <a:ext cx="7456443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 </a:t>
              </a:r>
              <a:endParaRPr lang="ko-KR" altLang="en-US" sz="12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D5C9FEE-3B20-450A-A559-595A8C1FEEAA}"/>
              </a:ext>
            </a:extLst>
          </p:cNvPr>
          <p:cNvGrpSpPr/>
          <p:nvPr/>
        </p:nvGrpSpPr>
        <p:grpSpPr>
          <a:xfrm>
            <a:off x="4375825" y="2773535"/>
            <a:ext cx="5868964" cy="1873974"/>
            <a:chOff x="2026265" y="3686769"/>
            <a:chExt cx="28026993" cy="1873974"/>
          </a:xfrm>
          <a:noFill/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561A7D8-08A2-442A-8210-5D6AC85D1682}"/>
                </a:ext>
              </a:extLst>
            </p:cNvPr>
            <p:cNvSpPr txBox="1"/>
            <p:nvPr/>
          </p:nvSpPr>
          <p:spPr>
            <a:xfrm>
              <a:off x="2026265" y="4175748"/>
              <a:ext cx="7456444" cy="138499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itchFamily="34" charset="0"/>
                  <a:cs typeface="Arial" pitchFamily="34" charset="0"/>
                </a:rPr>
                <a:t>Using the original data to get the best results (small test size), although all options work </a:t>
              </a:r>
              <a:endParaRPr lang="ko-KR" alt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DF95201-6DA3-40B8-A3D5-705D20F836A5}"/>
                </a:ext>
              </a:extLst>
            </p:cNvPr>
            <p:cNvSpPr txBox="1"/>
            <p:nvPr/>
          </p:nvSpPr>
          <p:spPr>
            <a:xfrm>
              <a:off x="22596814" y="3686769"/>
              <a:ext cx="745644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b="1" dirty="0"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678" y="2685171"/>
            <a:ext cx="2539682" cy="25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118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E16972-7F3D-4747-A162-9BD2E048FF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410547" y="1888391"/>
            <a:ext cx="11573197" cy="724247"/>
          </a:xfrm>
        </p:spPr>
        <p:txBody>
          <a:bodyPr>
            <a:noAutofit/>
          </a:bodyPr>
          <a:lstStyle/>
          <a:p>
            <a:r>
              <a:rPr lang="en-US" sz="7000" dirty="0"/>
              <a:t>Thanks for listening!!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432E1E-C5CD-46D9-8DA9-E7E39F780A04}"/>
              </a:ext>
            </a:extLst>
          </p:cNvPr>
          <p:cNvSpPr txBox="1"/>
          <p:nvPr/>
        </p:nvSpPr>
        <p:spPr>
          <a:xfrm>
            <a:off x="2584712" y="5028542"/>
            <a:ext cx="62611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2"/>
                </a:solidFill>
              </a:rPr>
              <a:t>We would love to answer any questions </a:t>
            </a:r>
            <a:r>
              <a:rPr lang="en-US" sz="2500" dirty="0">
                <a:solidFill>
                  <a:schemeClr val="accent2"/>
                </a:solidFill>
                <a:sym typeface="Wingdings" panose="05000000000000000000" pitchFamily="2" charset="2"/>
              </a:rPr>
              <a:t></a:t>
            </a:r>
            <a:endParaRPr lang="en-US" sz="2500" dirty="0">
              <a:solidFill>
                <a:schemeClr val="accent2"/>
              </a:solidFill>
            </a:endParaRPr>
          </a:p>
        </p:txBody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43FD79F7-19C6-FB94-2E74-C9BE7A39518C}"/>
              </a:ext>
            </a:extLst>
          </p:cNvPr>
          <p:cNvSpPr txBox="1">
            <a:spLocks/>
          </p:cNvSpPr>
          <p:nvPr/>
        </p:nvSpPr>
        <p:spPr>
          <a:xfrm>
            <a:off x="2033899" y="4371466"/>
            <a:ext cx="7573389" cy="65707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Demonstration: https://xray-chest-classification.streamlit.app/</a:t>
            </a:r>
          </a:p>
        </p:txBody>
      </p:sp>
    </p:spTree>
    <p:extLst>
      <p:ext uri="{BB962C8B-B14F-4D97-AF65-F5344CB8AC3E}">
        <p14:creationId xmlns:p14="http://schemas.microsoft.com/office/powerpoint/2010/main" val="3322878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14856" y="348055"/>
            <a:ext cx="11573197" cy="724247"/>
          </a:xfrm>
        </p:spPr>
        <p:txBody>
          <a:bodyPr>
            <a:normAutofit fontScale="92500" lnSpcReduction="20000"/>
          </a:bodyPr>
          <a:lstStyle/>
          <a:p>
            <a:pPr lvl="0">
              <a:spcBef>
                <a:spcPts val="3000"/>
              </a:spcBef>
            </a:pPr>
            <a:r>
              <a:rPr lang="en-US" b="1" dirty="0"/>
              <a:t>How we tackled the issue</a:t>
            </a:r>
          </a:p>
        </p:txBody>
      </p:sp>
      <p:grpSp>
        <p:nvGrpSpPr>
          <p:cNvPr id="18" name="Group 34">
            <a:extLst>
              <a:ext uri="{FF2B5EF4-FFF2-40B4-BE49-F238E27FC236}">
                <a16:creationId xmlns:a16="http://schemas.microsoft.com/office/drawing/2014/main" id="{D6FB407C-2B69-4BC5-BF6E-FB3EFB7BFE68}"/>
              </a:ext>
            </a:extLst>
          </p:cNvPr>
          <p:cNvGrpSpPr/>
          <p:nvPr/>
        </p:nvGrpSpPr>
        <p:grpSpPr>
          <a:xfrm>
            <a:off x="3583014" y="4227256"/>
            <a:ext cx="2382291" cy="1358011"/>
            <a:chOff x="180221" y="4466746"/>
            <a:chExt cx="2679779" cy="135801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5FFC682-31CC-4455-8959-136FC0D26F1E}"/>
                </a:ext>
              </a:extLst>
            </p:cNvPr>
            <p:cNvSpPr txBox="1"/>
            <p:nvPr/>
          </p:nvSpPr>
          <p:spPr>
            <a:xfrm>
              <a:off x="180221" y="4466746"/>
              <a:ext cx="2679779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The initial challenge</a:t>
              </a:r>
              <a:endParaRPr lang="ko-KR" altLang="en-US" sz="1400" b="1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FCD0F7D-4E6B-47A0-AE1E-5573A173B926}"/>
                </a:ext>
              </a:extLst>
            </p:cNvPr>
            <p:cNvSpPr txBox="1"/>
            <p:nvPr/>
          </p:nvSpPr>
          <p:spPr>
            <a:xfrm>
              <a:off x="507723" y="4809094"/>
              <a:ext cx="2024775" cy="1015663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lvl="0"/>
              <a:r>
                <a:rPr lang="en-US" sz="1200" dirty="0"/>
                <a:t>We Received 3 folders of X-ray images.</a:t>
              </a:r>
            </a:p>
            <a:p>
              <a:pPr lvl="0"/>
              <a:r>
                <a:rPr lang="en-US" sz="1200" dirty="0"/>
                <a:t>Each folder represented an </a:t>
              </a:r>
              <a:r>
                <a:rPr lang="en-US" sz="1200" b="1" dirty="0"/>
                <a:t>unknown medical condition</a:t>
              </a:r>
              <a:r>
                <a:rPr lang="en-US" sz="1200" dirty="0"/>
                <a:t>.</a:t>
              </a:r>
            </a:p>
          </p:txBody>
        </p:sp>
      </p:grpSp>
      <p:grpSp>
        <p:nvGrpSpPr>
          <p:cNvPr id="22" name="Group 34">
            <a:extLst>
              <a:ext uri="{FF2B5EF4-FFF2-40B4-BE49-F238E27FC236}">
                <a16:creationId xmlns:a16="http://schemas.microsoft.com/office/drawing/2014/main" id="{09475004-9EA4-44A5-8CCC-C25DEE9006B8}"/>
              </a:ext>
            </a:extLst>
          </p:cNvPr>
          <p:cNvGrpSpPr/>
          <p:nvPr/>
        </p:nvGrpSpPr>
        <p:grpSpPr>
          <a:xfrm>
            <a:off x="6723339" y="4227256"/>
            <a:ext cx="1800000" cy="1173345"/>
            <a:chOff x="302738" y="4473675"/>
            <a:chExt cx="2024774" cy="117334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7448CA-CE41-445C-A04C-F0F21BBA5473}"/>
                </a:ext>
              </a:extLst>
            </p:cNvPr>
            <p:cNvSpPr txBox="1"/>
            <p:nvPr/>
          </p:nvSpPr>
          <p:spPr>
            <a:xfrm>
              <a:off x="302738" y="4473675"/>
              <a:ext cx="2024774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Crucial limitations</a:t>
              </a:r>
              <a:endParaRPr lang="ko-KR" altLang="en-US" sz="1400" b="1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6D4DE76-5244-40AE-9FA1-A68173E05A0D}"/>
                </a:ext>
              </a:extLst>
            </p:cNvPr>
            <p:cNvSpPr txBox="1"/>
            <p:nvPr/>
          </p:nvSpPr>
          <p:spPr>
            <a:xfrm>
              <a:off x="302738" y="4816023"/>
              <a:ext cx="2024774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lvl="0"/>
              <a:r>
                <a:rPr lang="en-US" sz="1200" b="1" dirty="0"/>
                <a:t>Small Dataset:</a:t>
              </a:r>
              <a:r>
                <a:rPr lang="en-US" sz="1200" dirty="0"/>
                <a:t> Only ~200-300 image. </a:t>
              </a:r>
              <a:r>
                <a:rPr lang="en-US" sz="1200" b="1" dirty="0"/>
                <a:t>Limited Computing Power</a:t>
              </a:r>
            </a:p>
          </p:txBody>
        </p:sp>
      </p:grpSp>
      <p:sp>
        <p:nvSpPr>
          <p:cNvPr id="49" name="Chevron 13">
            <a:extLst>
              <a:ext uri="{FF2B5EF4-FFF2-40B4-BE49-F238E27FC236}">
                <a16:creationId xmlns:a16="http://schemas.microsoft.com/office/drawing/2014/main" id="{DD8EE394-6051-4620-BD8A-08C148B4C905}"/>
              </a:ext>
            </a:extLst>
          </p:cNvPr>
          <p:cNvSpPr/>
          <p:nvPr/>
        </p:nvSpPr>
        <p:spPr>
          <a:xfrm>
            <a:off x="3299274" y="2555364"/>
            <a:ext cx="182339" cy="428055"/>
          </a:xfrm>
          <a:prstGeom prst="chevron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0" name="Chevron 14">
            <a:extLst>
              <a:ext uri="{FF2B5EF4-FFF2-40B4-BE49-F238E27FC236}">
                <a16:creationId xmlns:a16="http://schemas.microsoft.com/office/drawing/2014/main" id="{5F3310EF-9822-4B3F-BD2A-EABCCF431CE6}"/>
              </a:ext>
            </a:extLst>
          </p:cNvPr>
          <p:cNvSpPr/>
          <p:nvPr/>
        </p:nvSpPr>
        <p:spPr>
          <a:xfrm>
            <a:off x="5994709" y="2555364"/>
            <a:ext cx="182339" cy="428055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4" name="Group 34">
            <a:extLst>
              <a:ext uri="{FF2B5EF4-FFF2-40B4-BE49-F238E27FC236}">
                <a16:creationId xmlns:a16="http://schemas.microsoft.com/office/drawing/2014/main" id="{BF5ACB2A-8B4E-4CC7-9830-EF3498255050}"/>
              </a:ext>
            </a:extLst>
          </p:cNvPr>
          <p:cNvGrpSpPr/>
          <p:nvPr/>
        </p:nvGrpSpPr>
        <p:grpSpPr>
          <a:xfrm>
            <a:off x="1178725" y="4227256"/>
            <a:ext cx="1800000" cy="1358011"/>
            <a:chOff x="302738" y="4473675"/>
            <a:chExt cx="2024774" cy="135801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838147-1D42-4E61-9CC1-049B29E6FEAC}"/>
                </a:ext>
              </a:extLst>
            </p:cNvPr>
            <p:cNvSpPr txBox="1"/>
            <p:nvPr/>
          </p:nvSpPr>
          <p:spPr>
            <a:xfrm>
              <a:off x="302738" y="4816023"/>
              <a:ext cx="2024774" cy="1015663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lvl="0"/>
              <a:r>
                <a:rPr lang="en-US" sz="1200" dirty="0"/>
                <a:t>Develop an </a:t>
              </a:r>
              <a:r>
                <a:rPr lang="en-US" sz="1200" b="1" dirty="0"/>
                <a:t>automated system to classify X-ray chest images</a:t>
              </a:r>
              <a:r>
                <a:rPr lang="en-US" sz="1200" dirty="0"/>
                <a:t> into distinct medical conditions.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4523F88-A295-4EC1-8E78-50954EA3B62E}"/>
                </a:ext>
              </a:extLst>
            </p:cNvPr>
            <p:cNvSpPr txBox="1"/>
            <p:nvPr/>
          </p:nvSpPr>
          <p:spPr>
            <a:xfrm>
              <a:off x="302738" y="4473675"/>
              <a:ext cx="2024774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Our goal</a:t>
              </a:r>
              <a:endParaRPr lang="ko-KR" altLang="en-US" sz="1400" b="1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12" name="Picture Placeholder 11" descr="A red and white target with a black arrow&#10;&#10;AI-generated content may be incorrect.">
            <a:extLst>
              <a:ext uri="{FF2B5EF4-FFF2-40B4-BE49-F238E27FC236}">
                <a16:creationId xmlns:a16="http://schemas.microsoft.com/office/drawing/2014/main" id="{23C41B62-73CC-0AA3-B739-168F6EDAA99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6" name="Picture Placeholder 25" descr="A blue and yellow construction barrier&#10;&#10;AI-generated content may be incorrect.">
            <a:extLst>
              <a:ext uri="{FF2B5EF4-FFF2-40B4-BE49-F238E27FC236}">
                <a16:creationId xmlns:a16="http://schemas.microsoft.com/office/drawing/2014/main" id="{3F485D5A-F4A9-E23E-8AE1-96628D1D299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7" r="14607"/>
          <a:stretch>
            <a:fillRect/>
          </a:stretch>
        </p:blipFill>
        <p:spPr/>
      </p:pic>
      <p:pic>
        <p:nvPicPr>
          <p:cNvPr id="30" name="Picture Placeholder 29" descr="A black and white pictogram of a person pushing a large circle&#10;&#10;AI-generated content may be incorrect.">
            <a:extLst>
              <a:ext uri="{FF2B5EF4-FFF2-40B4-BE49-F238E27FC236}">
                <a16:creationId xmlns:a16="http://schemas.microsoft.com/office/drawing/2014/main" id="{FFD68AA4-16C8-BD77-87F0-2AC5B769631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94495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90D54D9-55DA-481B-B13E-D2348E6382B1}"/>
              </a:ext>
            </a:extLst>
          </p:cNvPr>
          <p:cNvSpPr txBox="1"/>
          <p:nvPr/>
        </p:nvSpPr>
        <p:spPr>
          <a:xfrm>
            <a:off x="1159068" y="5538540"/>
            <a:ext cx="741448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200" b="1" dirty="0">
                <a:solidFill>
                  <a:schemeClr val="accent6"/>
                </a:solidFill>
                <a:cs typeface="Arial" pitchFamily="34" charset="0"/>
              </a:rPr>
              <a:t>What the diseases could be</a:t>
            </a:r>
            <a:endParaRPr lang="ko-KR" altLang="en-US" sz="2200" b="1" dirty="0">
              <a:solidFill>
                <a:schemeClr val="accent6"/>
              </a:solidFill>
              <a:cs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23070A8-164E-446C-B048-5EFBB57FA827}"/>
              </a:ext>
            </a:extLst>
          </p:cNvPr>
          <p:cNvGrpSpPr/>
          <p:nvPr/>
        </p:nvGrpSpPr>
        <p:grpSpPr>
          <a:xfrm>
            <a:off x="1979802" y="1104016"/>
            <a:ext cx="8377827" cy="2635059"/>
            <a:chOff x="352044" y="2761104"/>
            <a:chExt cx="7545930" cy="318842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0EBE549-0762-43B4-95E7-CC02F23EA21F}"/>
                </a:ext>
              </a:extLst>
            </p:cNvPr>
            <p:cNvSpPr txBox="1"/>
            <p:nvPr/>
          </p:nvSpPr>
          <p:spPr>
            <a:xfrm>
              <a:off x="352045" y="2761104"/>
              <a:ext cx="6155104" cy="13406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6600" b="1" dirty="0">
                  <a:solidFill>
                    <a:schemeClr val="accent2"/>
                  </a:solidFill>
                  <a:cs typeface="Arial" pitchFamily="34" charset="0"/>
                </a:rPr>
                <a:t>Part 1:</a:t>
              </a:r>
              <a:endParaRPr lang="ko-KR" altLang="en-US" sz="66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8CD6A9-FB77-4C74-A371-0EF7CFAF2DCE}"/>
                </a:ext>
              </a:extLst>
            </p:cNvPr>
            <p:cNvSpPr txBox="1"/>
            <p:nvPr/>
          </p:nvSpPr>
          <p:spPr>
            <a:xfrm>
              <a:off x="352044" y="4608852"/>
              <a:ext cx="7545930" cy="134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6600" b="1" dirty="0">
                  <a:solidFill>
                    <a:schemeClr val="accent2"/>
                  </a:solidFill>
                  <a:cs typeface="Arial" pitchFamily="34" charset="0"/>
                </a:rPr>
                <a:t>Image analysis</a:t>
              </a:r>
              <a:endParaRPr lang="ko-KR" altLang="en-US" sz="66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001E38-F5EC-439B-B21D-45BF0A6D1A17}"/>
              </a:ext>
            </a:extLst>
          </p:cNvPr>
          <p:cNvCxnSpPr/>
          <p:nvPr/>
        </p:nvCxnSpPr>
        <p:spPr>
          <a:xfrm>
            <a:off x="1159068" y="2333798"/>
            <a:ext cx="8908663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325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89F491-38CB-C511-3F56-660CC5809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92F46FC-96F7-BC28-3732-27CF6C47E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What are the images?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A3A49D-4102-4287-7FA3-6B60CDDDD140}"/>
              </a:ext>
            </a:extLst>
          </p:cNvPr>
          <p:cNvSpPr txBox="1"/>
          <p:nvPr/>
        </p:nvSpPr>
        <p:spPr>
          <a:xfrm>
            <a:off x="2945138" y="5645944"/>
            <a:ext cx="835240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cs typeface="Arial" pitchFamily="34" charset="0"/>
              </a:rPr>
              <a:t>Source for external Xray analysis:</a:t>
            </a:r>
          </a:p>
          <a:p>
            <a:r>
              <a:rPr lang="en-US" sz="1400" dirty="0"/>
              <a:t>https://www.radiologymasterclass.co.uk/gallery/chest/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66710B5-23A0-1526-3FFD-2408EFA28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31" y="1710199"/>
            <a:ext cx="4530194" cy="30491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C69CE1-9FCB-8CDC-2B30-1C12CA9CF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260" y="1710200"/>
            <a:ext cx="4457323" cy="30001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CEA1FB-F01B-3D1B-1F7B-01FAD27A9C5D}"/>
              </a:ext>
            </a:extLst>
          </p:cNvPr>
          <p:cNvSpPr txBox="1"/>
          <p:nvPr/>
        </p:nvSpPr>
        <p:spPr>
          <a:xfrm>
            <a:off x="904931" y="5011736"/>
            <a:ext cx="741448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200" b="1" dirty="0">
                <a:solidFill>
                  <a:schemeClr val="accent2"/>
                </a:solidFill>
                <a:cs typeface="Arial" pitchFamily="34" charset="0"/>
              </a:rPr>
              <a:t>Better guessing, but its still guessing</a:t>
            </a:r>
            <a:endParaRPr lang="ko-KR" altLang="en-US" sz="2200" b="1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78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35527D3-2E7D-4D56-8586-AAADE2886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What are the images?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B72DD57-DB03-4948-8FD8-09DB78050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/>
          <a:lstStyle/>
          <a:p>
            <a:r>
              <a:rPr lang="en-US" dirty="0"/>
              <a:t>Most images are of kids</a:t>
            </a:r>
            <a:r>
              <a:rPr lang="he-IL" dirty="0"/>
              <a:t> </a:t>
            </a:r>
            <a:r>
              <a:rPr lang="en-US" dirty="0"/>
              <a:t> (small body) </a:t>
            </a:r>
          </a:p>
          <a:p>
            <a:r>
              <a:rPr lang="en-US" dirty="0"/>
              <a:t>Some of the children possibly have a history of problems</a:t>
            </a:r>
          </a:p>
          <a:p>
            <a:r>
              <a:rPr lang="en-US" dirty="0"/>
              <a:t>Some images create a pattern, where clear fluid or air in the lungs: fluid being more white and air being more black</a:t>
            </a:r>
          </a:p>
        </p:txBody>
      </p:sp>
      <p:pic>
        <p:nvPicPr>
          <p:cNvPr id="1026" name="Picture 2" descr="Problem - Free security icons">
            <a:extLst>
              <a:ext uri="{FF2B5EF4-FFF2-40B4-BE49-F238E27FC236}">
                <a16:creationId xmlns:a16="http://schemas.microsoft.com/office/drawing/2014/main" id="{98B7027B-47BF-4350-9448-24F9A04E9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632200"/>
            <a:ext cx="2616200" cy="261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FE1AC9-6F33-9A1E-EC06-7066F5351BF9}"/>
              </a:ext>
            </a:extLst>
          </p:cNvPr>
          <p:cNvSpPr txBox="1"/>
          <p:nvPr/>
        </p:nvSpPr>
        <p:spPr>
          <a:xfrm>
            <a:off x="509587" y="6227058"/>
            <a:ext cx="835240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cs typeface="Arial" pitchFamily="34" charset="0"/>
              </a:rPr>
              <a:t>Source for external Xray analysis:</a:t>
            </a:r>
          </a:p>
          <a:p>
            <a:r>
              <a:rPr lang="en-US" sz="1400" dirty="0"/>
              <a:t>https://www.radiologymasterclass.co.uk/gallery/chest/</a:t>
            </a:r>
          </a:p>
        </p:txBody>
      </p:sp>
    </p:spTree>
    <p:extLst>
      <p:ext uri="{BB962C8B-B14F-4D97-AF65-F5344CB8AC3E}">
        <p14:creationId xmlns:p14="http://schemas.microsoft.com/office/powerpoint/2010/main" val="1311759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280DC6-8741-D4AF-DF58-9F9EAC9A7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5B53F1-8A61-CF50-09CF-9D4538F22F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635741" y="356617"/>
            <a:ext cx="11573197" cy="724247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accent2"/>
                </a:solidFill>
              </a:rPr>
              <a:t>What are the images?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5D16647-240C-08B1-A091-3E481C2EE679}"/>
                  </a:ext>
                </a:extLst>
              </p14:cNvPr>
              <p14:cNvContentPartPr/>
              <p14:nvPr/>
            </p14:nvContentPartPr>
            <p14:xfrm>
              <a:off x="1719631" y="2692529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5D16647-240C-08B1-A091-3E481C2EE6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01631" y="2674529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0942AED-F2AF-5AE0-9AB8-B43345426125}"/>
              </a:ext>
            </a:extLst>
          </p:cNvPr>
          <p:cNvSpPr txBox="1"/>
          <p:nvPr/>
        </p:nvSpPr>
        <p:spPr>
          <a:xfrm>
            <a:off x="881041" y="1410792"/>
            <a:ext cx="3734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Possible illnesses in group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15621E-3C41-79B1-EAC7-31B00ECAA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041" y="2692529"/>
            <a:ext cx="2759712" cy="21800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D69497-EFEE-074A-46CD-160CD14B6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8276" y="2692529"/>
            <a:ext cx="2759712" cy="23625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C541CA-E4F4-050D-5C7D-5113CE0CFF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8990" y="2692529"/>
            <a:ext cx="2893379" cy="236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11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9CB500-1206-74E3-C4C1-8231341A7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C838D8-A364-2305-9237-E4CCDB3EAD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635741" y="356617"/>
            <a:ext cx="11573197" cy="724247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accent2"/>
                </a:solidFill>
              </a:rPr>
              <a:t>What are the images?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34CF102-9802-44BC-B4F1-7E8F609A19A1}"/>
                  </a:ext>
                </a:extLst>
              </p14:cNvPr>
              <p14:cNvContentPartPr/>
              <p14:nvPr/>
            </p14:nvContentPartPr>
            <p14:xfrm>
              <a:off x="1719631" y="2692529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34CF102-9802-44BC-B4F1-7E8F609A19A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01631" y="2674529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AB8F02F-9B47-E631-2B89-490B0E8A6430}"/>
              </a:ext>
            </a:extLst>
          </p:cNvPr>
          <p:cNvSpPr txBox="1"/>
          <p:nvPr/>
        </p:nvSpPr>
        <p:spPr>
          <a:xfrm>
            <a:off x="1103231" y="1532753"/>
            <a:ext cx="3734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Basic lung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00D2E0-84F4-F8BF-293C-C27C31BBB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035" y="3367763"/>
            <a:ext cx="3334560" cy="25758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C73B92-8313-D179-B712-5B2FDC1C0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558" y="3623416"/>
            <a:ext cx="3068081" cy="23201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D8B886-C555-1690-CC6B-06CFB3FAFB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5725" y="1332765"/>
            <a:ext cx="2390193" cy="210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314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635741" y="356617"/>
            <a:ext cx="11573197" cy="724247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accent2"/>
                </a:solidFill>
              </a:rPr>
              <a:t>Exploring the internet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402E2C7-0DDE-8886-E923-FC6569453D45}"/>
              </a:ext>
            </a:extLst>
          </p:cNvPr>
          <p:cNvSpPr txBox="1">
            <a:spLocks/>
          </p:cNvSpPr>
          <p:nvPr/>
        </p:nvSpPr>
        <p:spPr>
          <a:xfrm>
            <a:off x="720063" y="1488613"/>
            <a:ext cx="8596668" cy="388077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can test our pictures in an existing networks that we found on </a:t>
            </a:r>
            <a:r>
              <a:rPr lang="en-US" dirty="0" err="1"/>
              <a:t>huggingface</a:t>
            </a:r>
            <a:endParaRPr lang="en-US" dirty="0"/>
          </a:p>
          <a:p>
            <a:r>
              <a:rPr lang="en-US" dirty="0"/>
              <a:t>We will filter for Normal, Pneumonia, COVID based on results from both already existing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04F3D4-8CD7-A3DD-C634-6880067A48AB}"/>
              </a:ext>
            </a:extLst>
          </p:cNvPr>
          <p:cNvSpPr txBox="1"/>
          <p:nvPr/>
        </p:nvSpPr>
        <p:spPr>
          <a:xfrm>
            <a:off x="1039426" y="5301798"/>
            <a:ext cx="8352401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cs typeface="Arial" pitchFamily="34" charset="0"/>
              </a:rPr>
              <a:t>Source for VIT model: </a:t>
            </a:r>
            <a:r>
              <a:rPr lang="en-US" sz="1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https://huggingface.co/codewithdark/vit-chest-xray</a:t>
            </a:r>
            <a:endParaRPr lang="en-US" sz="1400" dirty="0"/>
          </a:p>
          <a:p>
            <a:r>
              <a:rPr lang="en-US" altLang="ko-KR" sz="1400" b="1" dirty="0">
                <a:cs typeface="Arial" pitchFamily="34" charset="0"/>
              </a:rPr>
              <a:t>Source for </a:t>
            </a:r>
            <a:r>
              <a:rPr lang="en-US" altLang="ko-KR" sz="1400" b="1" dirty="0" err="1">
                <a:cs typeface="Arial" pitchFamily="34" charset="0"/>
              </a:rPr>
              <a:t>yassonee</a:t>
            </a:r>
            <a:r>
              <a:rPr lang="en-US" altLang="ko-KR" sz="1400" b="1" dirty="0">
                <a:cs typeface="Arial" pitchFamily="34" charset="0"/>
              </a:rPr>
              <a:t> model: </a:t>
            </a:r>
            <a:r>
              <a:rPr lang="en-US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https://huggingface.co/spaces/yassonee/chest</a:t>
            </a:r>
            <a:r>
              <a:rPr lang="en-US" sz="1400" dirty="0"/>
              <a:t> </a:t>
            </a:r>
            <a:endParaRPr lang="he-IL" sz="1400" dirty="0"/>
          </a:p>
          <a:p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3BEEE8-FF96-E047-E619-A563C877B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613" y="3066442"/>
            <a:ext cx="1675596" cy="156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00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518232-FF31-A2BD-3FAA-4A11F7D8D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01E0F0-D598-70D9-9B63-E13E3F964B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635741" y="356617"/>
            <a:ext cx="11573197" cy="724247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accent2"/>
                </a:solidFill>
              </a:rPr>
              <a:t>Exploring the internet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8C8D5F4-B643-A609-07F3-7DEC4FB2CE25}"/>
              </a:ext>
            </a:extLst>
          </p:cNvPr>
          <p:cNvSpPr txBox="1">
            <a:spLocks/>
          </p:cNvSpPr>
          <p:nvPr/>
        </p:nvSpPr>
        <p:spPr>
          <a:xfrm>
            <a:off x="720063" y="1488613"/>
            <a:ext cx="8596668" cy="388077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original dataset was very small. Comparing it to existing data can give us a better picture.</a:t>
            </a:r>
          </a:p>
          <a:p>
            <a:r>
              <a:rPr lang="en-US" dirty="0"/>
              <a:t>The new dataset has ~1.5 GB of additional images, we will use around 20,000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EBDB0E-A97C-7BD9-9535-50BC998308C8}"/>
              </a:ext>
            </a:extLst>
          </p:cNvPr>
          <p:cNvSpPr txBox="1"/>
          <p:nvPr/>
        </p:nvSpPr>
        <p:spPr>
          <a:xfrm>
            <a:off x="1159067" y="5335981"/>
            <a:ext cx="8352401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dirty="0"/>
              <a:t>Kaggle datasets:</a:t>
            </a:r>
            <a:r>
              <a:rPr lang="he-IL" sz="1400" dirty="0"/>
              <a:t> </a:t>
            </a:r>
            <a:r>
              <a:rPr lang="en-US" sz="1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https://www.kaggle.com/datasets/paultimothymooney/chest-xray-pneumonia</a:t>
            </a:r>
            <a:endParaRPr lang="he-IL" sz="1400" dirty="0"/>
          </a:p>
          <a:p>
            <a:r>
              <a:rPr lang="en-US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https://www.kaggle.com/datasets/tawsifurrahman/covid19-radiography-database</a:t>
            </a:r>
            <a:endParaRPr lang="he-IL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0161887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5177</TotalTime>
  <Words>671</Words>
  <Application>Microsoft Office PowerPoint</Application>
  <PresentationFormat>Widescreen</PresentationFormat>
  <Paragraphs>98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Courier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What are the images?</vt:lpstr>
      <vt:lpstr>What are the images?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Selection and Architecture Comparison</vt:lpstr>
      <vt:lpstr>PowerPoint Presentation</vt:lpstr>
      <vt:lpstr>PowerPoint Presentation</vt:lpstr>
      <vt:lpstr>PowerPoint Presentation</vt:lpstr>
      <vt:lpstr>Experimental Setup &amp; Data Splits</vt:lpstr>
      <vt:lpstr>Results &amp; Discussion (Test)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Lie detection</dc:title>
  <dc:creator>Eliyahu Rosenfeld</dc:creator>
  <cp:lastModifiedBy>Eliyahu Rosefeld</cp:lastModifiedBy>
  <cp:revision>97</cp:revision>
  <dcterms:created xsi:type="dcterms:W3CDTF">2021-08-22T15:41:32Z</dcterms:created>
  <dcterms:modified xsi:type="dcterms:W3CDTF">2025-07-30T15:39:51Z</dcterms:modified>
</cp:coreProperties>
</file>